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53" r:id="rId3"/>
    <p:sldId id="377" r:id="rId4"/>
    <p:sldId id="375" r:id="rId5"/>
    <p:sldId id="373" r:id="rId6"/>
    <p:sldId id="374" r:id="rId7"/>
    <p:sldId id="337" r:id="rId8"/>
    <p:sldId id="257" r:id="rId9"/>
    <p:sldId id="355" r:id="rId10"/>
    <p:sldId id="354" r:id="rId11"/>
    <p:sldId id="356" r:id="rId12"/>
    <p:sldId id="358" r:id="rId13"/>
    <p:sldId id="357" r:id="rId14"/>
    <p:sldId id="359" r:id="rId15"/>
    <p:sldId id="360" r:id="rId16"/>
    <p:sldId id="361" r:id="rId17"/>
    <p:sldId id="362" r:id="rId18"/>
    <p:sldId id="363" r:id="rId19"/>
    <p:sldId id="364" r:id="rId20"/>
    <p:sldId id="366" r:id="rId21"/>
    <p:sldId id="372" r:id="rId22"/>
    <p:sldId id="368" r:id="rId23"/>
    <p:sldId id="369" r:id="rId24"/>
    <p:sldId id="370" r:id="rId25"/>
    <p:sldId id="371" r:id="rId26"/>
    <p:sldId id="376" r:id="rId27"/>
    <p:sldId id="35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0000"/>
    <a:srgbClr val="FFFF00"/>
    <a:srgbClr val="00888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37" autoAdjust="0"/>
    <p:restoredTop sz="97433" autoAdjust="0"/>
  </p:normalViewPr>
  <p:slideViewPr>
    <p:cSldViewPr snapToGrid="0">
      <p:cViewPr varScale="1">
        <p:scale>
          <a:sx n="159" d="100"/>
          <a:sy n="159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1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50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10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14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58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13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7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</a:t>
            </a:r>
            <a:r>
              <a:rPr lang="ko-KR" altLang="en-US" dirty="0"/>
              <a:t> </a:t>
            </a:r>
            <a:r>
              <a:rPr lang="en-US" altLang="ko-KR" dirty="0"/>
              <a:t>directory </a:t>
            </a:r>
            <a:r>
              <a:rPr lang="ko-KR" altLang="en-US" dirty="0"/>
              <a:t>안에 리소스 파일을 직접 저장하면 </a:t>
            </a:r>
            <a:r>
              <a:rPr lang="en-US" altLang="ko-KR" dirty="0"/>
              <a:t>compile error 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ko-KR" altLang="en-US" dirty="0"/>
              <a:t>리소스가 코드 외부에 있는 이유는 쉽게 교체하기 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60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9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021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27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90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샌드박스</a:t>
            </a:r>
            <a:r>
              <a:rPr lang="en-US" altLang="ko-KR" dirty="0"/>
              <a:t> (sandbox): </a:t>
            </a:r>
            <a:r>
              <a:rPr lang="ko-KR" altLang="en-US" dirty="0"/>
              <a:t>외부로부터 들어온 프로그램이 보호된 영역에서 동작해 시스템이 부정하게 조작되는 것을 막는 보안 형태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29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07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361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59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79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0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FILL: </a:t>
            </a:r>
            <a:r>
              <a:rPr lang="ko-KR" altLang="en-US" dirty="0"/>
              <a:t>도형의 내부만 채움</a:t>
            </a:r>
            <a:endParaRPr lang="en-US" altLang="ko-KR" dirty="0"/>
          </a:p>
          <a:p>
            <a:r>
              <a:rPr lang="en-US" altLang="ko-KR" dirty="0"/>
              <a:t>FILL_AND_STROKE: </a:t>
            </a:r>
            <a:r>
              <a:rPr lang="ko-KR" altLang="en-US" dirty="0"/>
              <a:t>도형의 내부 채움</a:t>
            </a:r>
            <a:r>
              <a:rPr lang="en-US" altLang="ko-KR" dirty="0"/>
              <a:t>, </a:t>
            </a:r>
            <a:r>
              <a:rPr lang="ko-KR" altLang="en-US" dirty="0"/>
              <a:t>외곽선 그림</a:t>
            </a:r>
            <a:endParaRPr lang="en-US" altLang="ko-KR" dirty="0"/>
          </a:p>
          <a:p>
            <a:r>
              <a:rPr lang="en-US" altLang="ko-KR" dirty="0"/>
              <a:t>STROKE: </a:t>
            </a:r>
            <a:r>
              <a:rPr lang="ko-KR" altLang="en-US" dirty="0"/>
              <a:t>도형의 외곽선만 그림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5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.vanderbilt.edu/~schmidt/android/android-4.0/out/target/common/docs/doc-comment-check/guide/topics/resources/index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resources/providing-resource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Ch9 &amp; Ch10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그리기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동작과 모양을 사용자가 정의할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0" y="6506494"/>
            <a:ext cx="4145692" cy="35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AntiAliasing</a:t>
            </a:r>
          </a:p>
          <a:p>
            <a:pPr>
              <a:lnSpc>
                <a:spcPct val="150000"/>
              </a:lnSpc>
            </a:pPr>
            <a:r>
              <a:rPr lang="en-US" altLang="ko-KR" sz="600" dirty="0"/>
              <a:t>- </a:t>
            </a:r>
            <a:r>
              <a:rPr lang="ko-KR" altLang="en-US" sz="600" dirty="0"/>
              <a:t>도형의 경계부분을 더 매끄럽게 그려지도록 하는 기술</a:t>
            </a:r>
            <a:endParaRPr lang="en-US" altLang="ko-KR" sz="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355D80-D805-B0F3-1BA2-83A3FE85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437" y="868400"/>
            <a:ext cx="3103226" cy="5816600"/>
          </a:xfrm>
          <a:prstGeom prst="rect">
            <a:avLst/>
          </a:prstGeom>
        </p:spPr>
      </p:pic>
      <p:pic>
        <p:nvPicPr>
          <p:cNvPr id="8" name="Screen_recording_20240518_160726">
            <a:hlinkClick r:id="" action="ppaction://media"/>
            <a:extLst>
              <a:ext uri="{FF2B5EF4-FFF2-40B4-BE49-F238E27FC236}">
                <a16:creationId xmlns:a16="http://schemas.microsoft.com/office/drawing/2014/main" id="{0865AEE7-6282-193A-804C-85EBF0C09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7774" y="868399"/>
            <a:ext cx="3103226" cy="55168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B500AF-3CE2-646C-E0D0-7DD1079BBE53}"/>
              </a:ext>
            </a:extLst>
          </p:cNvPr>
          <p:cNvSpPr/>
          <p:nvPr/>
        </p:nvSpPr>
        <p:spPr>
          <a:xfrm>
            <a:off x="5803820" y="4524126"/>
            <a:ext cx="1047830" cy="90512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AEBB8-C9DB-B4DF-68E3-ABB75FCEC8BC}"/>
              </a:ext>
            </a:extLst>
          </p:cNvPr>
          <p:cNvSpPr/>
          <p:nvPr/>
        </p:nvSpPr>
        <p:spPr>
          <a:xfrm>
            <a:off x="5788930" y="2582474"/>
            <a:ext cx="2586720" cy="4655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C3D15D-7E43-F116-4DA1-0572EFE86D71}"/>
              </a:ext>
            </a:extLst>
          </p:cNvPr>
          <p:cNvSpPr/>
          <p:nvPr/>
        </p:nvSpPr>
        <p:spPr>
          <a:xfrm>
            <a:off x="5788930" y="3144581"/>
            <a:ext cx="2586720" cy="6868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DE6688-2A7F-646D-62D8-DB32EC57B4F3}"/>
              </a:ext>
            </a:extLst>
          </p:cNvPr>
          <p:cNvCxnSpPr>
            <a:cxnSpLocks/>
          </p:cNvCxnSpPr>
          <p:nvPr/>
        </p:nvCxnSpPr>
        <p:spPr>
          <a:xfrm flipV="1">
            <a:off x="7450931" y="3536901"/>
            <a:ext cx="1371336" cy="811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D3B222-F379-63DA-408D-9101791DB290}"/>
              </a:ext>
            </a:extLst>
          </p:cNvPr>
          <p:cNvCxnSpPr>
            <a:cxnSpLocks/>
          </p:cNvCxnSpPr>
          <p:nvPr/>
        </p:nvCxnSpPr>
        <p:spPr>
          <a:xfrm>
            <a:off x="5788930" y="5544161"/>
            <a:ext cx="61187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A45016-ADC9-A081-1146-B0093EDCCEAF}"/>
              </a:ext>
            </a:extLst>
          </p:cNvPr>
          <p:cNvCxnSpPr>
            <a:cxnSpLocks/>
          </p:cNvCxnSpPr>
          <p:nvPr/>
        </p:nvCxnSpPr>
        <p:spPr>
          <a:xfrm>
            <a:off x="5803820" y="4401161"/>
            <a:ext cx="164711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469962C-0873-BCB4-0547-0B576A118A53}"/>
              </a:ext>
            </a:extLst>
          </p:cNvPr>
          <p:cNvCxnSpPr>
            <a:cxnSpLocks/>
          </p:cNvCxnSpPr>
          <p:nvPr/>
        </p:nvCxnSpPr>
        <p:spPr>
          <a:xfrm>
            <a:off x="5803820" y="4505936"/>
            <a:ext cx="2778843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037899-FE44-0A08-A9E4-634545CB1506}"/>
              </a:ext>
            </a:extLst>
          </p:cNvPr>
          <p:cNvSpPr txBox="1"/>
          <p:nvPr/>
        </p:nvSpPr>
        <p:spPr>
          <a:xfrm>
            <a:off x="4137984" y="5348002"/>
            <a:ext cx="1278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다시 </a:t>
            </a:r>
            <a:r>
              <a:rPr lang="en-US" altLang="ko-KR" sz="800" dirty="0"/>
              <a:t>onDraw( ) </a:t>
            </a:r>
            <a:r>
              <a:rPr lang="ko-KR" altLang="en-US" sz="800" dirty="0"/>
              <a:t>호출</a:t>
            </a:r>
            <a:endParaRPr lang="en-US" altLang="ko-KR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FE540C-7DBC-3F6E-F252-952974865AE1}"/>
              </a:ext>
            </a:extLst>
          </p:cNvPr>
          <p:cNvCxnSpPr>
            <a:cxnSpLocks/>
          </p:cNvCxnSpPr>
          <p:nvPr/>
        </p:nvCxnSpPr>
        <p:spPr>
          <a:xfrm flipV="1">
            <a:off x="8582663" y="1706660"/>
            <a:ext cx="1712804" cy="2746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7D58A0-EB0B-9643-60D7-9955AD2040ED}"/>
              </a:ext>
            </a:extLst>
          </p:cNvPr>
          <p:cNvCxnSpPr>
            <a:cxnSpLocks/>
          </p:cNvCxnSpPr>
          <p:nvPr/>
        </p:nvCxnSpPr>
        <p:spPr>
          <a:xfrm flipH="1">
            <a:off x="5216525" y="5486705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697AE6A-6420-D9CF-DBFC-C96C5F86814A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5788930" y="2815237"/>
            <a:ext cx="12700" cy="1651432"/>
          </a:xfrm>
          <a:prstGeom prst="bentConnector4">
            <a:avLst>
              <a:gd name="adj1" fmla="val 3525000"/>
              <a:gd name="adj2" fmla="val 1001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3547D3D-1F18-4651-C4C5-794A5AA61E0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786739" y="3477662"/>
            <a:ext cx="1" cy="879605"/>
          </a:xfrm>
          <a:prstGeom prst="bentConnector4">
            <a:avLst>
              <a:gd name="adj1" fmla="val -22860000000"/>
              <a:gd name="adj2" fmla="val 998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8C28541-474D-9B38-FBDA-0A73FDFD619C}"/>
              </a:ext>
            </a:extLst>
          </p:cNvPr>
          <p:cNvSpPr txBox="1"/>
          <p:nvPr/>
        </p:nvSpPr>
        <p:spPr>
          <a:xfrm>
            <a:off x="7238881" y="2535110"/>
            <a:ext cx="124027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FF0000"/>
                </a:solidFill>
              </a:rPr>
              <a:t>원호를 그리는 </a:t>
            </a:r>
            <a:r>
              <a:rPr lang="en-US" altLang="ko-KR" sz="700" dirty="0">
                <a:solidFill>
                  <a:srgbClr val="FF0000"/>
                </a:solidFill>
              </a:rPr>
              <a:t>Paint </a:t>
            </a:r>
            <a:r>
              <a:rPr lang="ko-KR" altLang="en-US" sz="700" dirty="0">
                <a:solidFill>
                  <a:srgbClr val="FF0000"/>
                </a:solidFill>
              </a:rPr>
              <a:t>설정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5E6E0D-6AEF-3D7D-2462-4A4877B04BDF}"/>
              </a:ext>
            </a:extLst>
          </p:cNvPr>
          <p:cNvSpPr txBox="1"/>
          <p:nvPr/>
        </p:nvSpPr>
        <p:spPr>
          <a:xfrm>
            <a:off x="6952414" y="3095364"/>
            <a:ext cx="1524000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FF0000"/>
                </a:solidFill>
              </a:rPr>
              <a:t>외곽 사각형을 그리는 </a:t>
            </a:r>
            <a:r>
              <a:rPr lang="en-US" altLang="ko-KR" sz="700" dirty="0">
                <a:solidFill>
                  <a:srgbClr val="FF0000"/>
                </a:solidFill>
              </a:rPr>
              <a:t>Paint </a:t>
            </a:r>
            <a:r>
              <a:rPr lang="ko-KR" altLang="en-US" sz="700" dirty="0">
                <a:solidFill>
                  <a:srgbClr val="FF0000"/>
                </a:solidFill>
              </a:rPr>
              <a:t>설정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6E48AD-3993-BF16-291E-5463A71687F7}"/>
              </a:ext>
            </a:extLst>
          </p:cNvPr>
          <p:cNvSpPr txBox="1"/>
          <p:nvPr/>
        </p:nvSpPr>
        <p:spPr>
          <a:xfrm>
            <a:off x="3784600" y="4780853"/>
            <a:ext cx="1495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그리는 시작 위치</a:t>
            </a:r>
            <a:r>
              <a:rPr lang="en-US" altLang="ko-KR" sz="800" dirty="0"/>
              <a:t>, </a:t>
            </a:r>
            <a:r>
              <a:rPr lang="ko-KR" altLang="en-US" sz="800" dirty="0"/>
              <a:t>각도 변경 </a:t>
            </a:r>
            <a:endParaRPr lang="en-US" altLang="ko-KR" sz="8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5544A6E-4007-4798-215E-4483DA7D41A7}"/>
              </a:ext>
            </a:extLst>
          </p:cNvPr>
          <p:cNvCxnSpPr>
            <a:cxnSpLocks/>
          </p:cNvCxnSpPr>
          <p:nvPr/>
        </p:nvCxnSpPr>
        <p:spPr>
          <a:xfrm flipH="1">
            <a:off x="5216525" y="4919556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112850" y="640665"/>
            <a:ext cx="5647467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onKeyDown(int,</a:t>
            </a:r>
            <a:r>
              <a:rPr lang="ko-KR" altLang="en-US" sz="1000" dirty="0"/>
              <a:t> </a:t>
            </a:r>
            <a:r>
              <a:rPr lang="en-US" altLang="ko-KR" sz="1000" dirty="0"/>
              <a:t>KeyEvent) : </a:t>
            </a:r>
            <a:r>
              <a:rPr lang="ko-KR" altLang="en-US" sz="1000" dirty="0"/>
              <a:t>사용자가 키보드를 눌렀을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onKeyUp(int, KeyEvent) : </a:t>
            </a:r>
            <a:r>
              <a:rPr lang="ko-KR" altLang="en-US" sz="1000" dirty="0"/>
              <a:t>사용자가 키에서 손을 뗐을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onTrackballEvent(MotionEvent) : </a:t>
            </a:r>
            <a:r>
              <a:rPr lang="ko-KR" altLang="en-US" sz="1000" dirty="0"/>
              <a:t>사용자가 트랙볼을 움직였을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FF0000"/>
                </a:solidFill>
              </a:rPr>
              <a:t>onTouchEvent(MotionEvent): </a:t>
            </a:r>
            <a:r>
              <a:rPr lang="ko-KR" altLang="en-US" sz="1000" dirty="0"/>
              <a:t>사용자가 화면을 터치했을 때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onFocusChanged(Boolean, int, Rect) : View</a:t>
            </a:r>
            <a:r>
              <a:rPr lang="ko-KR" altLang="en-US" sz="1000" dirty="0"/>
              <a:t>가 포커스를 얻거나 읽었을 때 호출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252843" y="2108248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View</a:t>
            </a:r>
            <a:r>
              <a:rPr lang="ko-KR" altLang="en-US" sz="1000" dirty="0">
                <a:solidFill>
                  <a:srgbClr val="FF0000"/>
                </a:solidFill>
              </a:rPr>
              <a:t>의 </a:t>
            </a:r>
            <a:r>
              <a:rPr lang="en-US" altLang="ko-KR" sz="1000" dirty="0">
                <a:solidFill>
                  <a:srgbClr val="FF0000"/>
                </a:solidFill>
              </a:rPr>
              <a:t>callback method</a:t>
            </a:r>
            <a:r>
              <a:rPr lang="ko-KR" altLang="en-US" sz="1000" dirty="0">
                <a:solidFill>
                  <a:srgbClr val="FF0000"/>
                </a:solidFill>
              </a:rPr>
              <a:t>의 </a:t>
            </a:r>
            <a:r>
              <a:rPr lang="en-US" altLang="ko-KR" sz="1000" dirty="0">
                <a:solidFill>
                  <a:srgbClr val="FF0000"/>
                </a:solidFill>
              </a:rPr>
              <a:t>overriding (onTouchEvent)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3484" y="1379894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0EC58-4E26-BE95-55A5-635BEC97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 b="54212"/>
          <a:stretch/>
        </p:blipFill>
        <p:spPr>
          <a:xfrm>
            <a:off x="1622199" y="3056391"/>
            <a:ext cx="3243181" cy="3206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A1BE2-E170-78A7-A716-D6103AB6F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76"/>
          <a:stretch/>
        </p:blipFill>
        <p:spPr>
          <a:xfrm>
            <a:off x="4903631" y="1606219"/>
            <a:ext cx="4098178" cy="4656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1650" y="1383529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3484" y="4053731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1650" y="4057366"/>
            <a:ext cx="1417500" cy="252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065C7C-C400-2A88-8C3D-0E5CD731F9B1}"/>
              </a:ext>
            </a:extLst>
          </p:cNvPr>
          <p:cNvSpPr/>
          <p:nvPr/>
        </p:nvSpPr>
        <p:spPr>
          <a:xfrm>
            <a:off x="5143418" y="3223881"/>
            <a:ext cx="3172540" cy="28825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C3215-8D13-AF84-C25B-F327BFB1C7C9}"/>
              </a:ext>
            </a:extLst>
          </p:cNvPr>
          <p:cNvSpPr txBox="1"/>
          <p:nvPr/>
        </p:nvSpPr>
        <p:spPr>
          <a:xfrm>
            <a:off x="4904527" y="6235755"/>
            <a:ext cx="372800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화면을 터치하면 터치한 위치에 </a:t>
            </a:r>
            <a:r>
              <a:rPr lang="ko-KR" altLang="en-US" sz="800" dirty="0" err="1"/>
              <a:t>랜덤한</a:t>
            </a:r>
            <a:r>
              <a:rPr lang="ko-KR" altLang="en-US" sz="800" dirty="0"/>
              <a:t> 크기와 색상의 원을 그린다</a:t>
            </a:r>
            <a:r>
              <a:rPr lang="en-US" altLang="ko-KR" sz="800" dirty="0"/>
              <a:t>.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1078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멀티 터치 이벤트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ACTION_DOWN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터치하는 첫 번째 포인터에 대하여 발생 </a:t>
            </a:r>
            <a:r>
              <a:rPr lang="en-US" altLang="ko-KR" sz="1000" dirty="0"/>
              <a:t>(</a:t>
            </a:r>
            <a:r>
              <a:rPr lang="ko-KR" altLang="en-US" sz="1000" dirty="0"/>
              <a:t>제스처 인식 시작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터치는 항상 </a:t>
            </a:r>
            <a:r>
              <a:rPr lang="en-US" altLang="ko-KR" sz="1000" dirty="0"/>
              <a:t>MotionEvent</a:t>
            </a:r>
            <a:r>
              <a:rPr lang="ko-KR" altLang="en-US" sz="1000" dirty="0"/>
              <a:t>에서 </a:t>
            </a:r>
            <a:r>
              <a:rPr lang="en-US" altLang="ko-KR" sz="1000" dirty="0"/>
              <a:t>index 0</a:t>
            </a:r>
            <a:r>
              <a:rPr lang="ko-KR" altLang="en-US" sz="1000" dirty="0"/>
              <a:t>번에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ACTION_POINTER_DOWN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포인터 이외의 포인터에 대하여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ACTION_MOVE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누르면서 이동할 때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ACTION_POINTER_UP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마지막 포인터가 아닌 다른 포인터가 화면에서 없어지면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- </a:t>
            </a:r>
            <a:r>
              <a:rPr lang="ko-KR" altLang="en-US" sz="1000" dirty="0"/>
              <a:t>화면을 떠나는 마지막 포인터에 대하여 발생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2327" y="137844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2327" y="4008444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EE520-3C28-3FF6-60C6-6BF12009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103" y="896701"/>
            <a:ext cx="4060214" cy="5684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A60D45-B385-10A6-0063-58BF52619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4144452"/>
            <a:ext cx="4182917" cy="24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CEC2A7-ED7A-4F85-4A43-61971FDE4CEE}"/>
              </a:ext>
            </a:extLst>
          </p:cNvPr>
          <p:cNvSpPr/>
          <p:nvPr/>
        </p:nvSpPr>
        <p:spPr>
          <a:xfrm>
            <a:off x="3638550" y="6011863"/>
            <a:ext cx="682625" cy="423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B4409F4-A7CB-C7AE-3D44-06F2303D0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3" y="4091895"/>
            <a:ext cx="4182917" cy="243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53E6FC-102E-038A-6D6E-06350BEF45F2}"/>
              </a:ext>
            </a:extLst>
          </p:cNvPr>
          <p:cNvSpPr/>
          <p:nvPr/>
        </p:nvSpPr>
        <p:spPr>
          <a:xfrm>
            <a:off x="5857671" y="4787845"/>
            <a:ext cx="3882458" cy="1710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B23DF-4A76-386A-4FE9-08BB8C642162}"/>
              </a:ext>
            </a:extLst>
          </p:cNvPr>
          <p:cNvSpPr txBox="1"/>
          <p:nvPr/>
        </p:nvSpPr>
        <p:spPr>
          <a:xfrm>
            <a:off x="6140031" y="6272466"/>
            <a:ext cx="2395677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FF0000"/>
                </a:solidFill>
              </a:rPr>
              <a:t>ScaleGestureDetector</a:t>
            </a:r>
            <a:r>
              <a:rPr lang="ko-KR" altLang="en-US" sz="700" dirty="0">
                <a:solidFill>
                  <a:srgbClr val="FF0000"/>
                </a:solidFill>
              </a:rPr>
              <a:t>를 통해 사자 크기 조절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5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터치 이벤트 처리하기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3946" y="1383529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3946" y="4061001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CD4BBA-8659-2500-15B0-B5F49F02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82636"/>
            <a:ext cx="2974526" cy="5198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D0E395-E48E-344C-8920-D3C7D2D51107}"/>
              </a:ext>
            </a:extLst>
          </p:cNvPr>
          <p:cNvSpPr txBox="1"/>
          <p:nvPr/>
        </p:nvSpPr>
        <p:spPr>
          <a:xfrm>
            <a:off x="311149" y="790868"/>
            <a:ext cx="5647467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ACTION_DOWN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터치하는 첫 번째 포인터에 대하여 발생 </a:t>
            </a:r>
            <a:r>
              <a:rPr lang="en-US" altLang="ko-KR" sz="1000" dirty="0"/>
              <a:t>(</a:t>
            </a:r>
            <a:r>
              <a:rPr lang="ko-KR" altLang="en-US" sz="1000" dirty="0"/>
              <a:t>제스처 인식 시작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터치는 항상 </a:t>
            </a:r>
            <a:r>
              <a:rPr lang="en-US" altLang="ko-KR" sz="1000" dirty="0"/>
              <a:t>MotionEvent</a:t>
            </a:r>
            <a:r>
              <a:rPr lang="ko-KR" altLang="en-US" sz="1000" dirty="0"/>
              <a:t>에서 </a:t>
            </a:r>
            <a:r>
              <a:rPr lang="en-US" altLang="ko-KR" sz="1000" dirty="0"/>
              <a:t>index 0</a:t>
            </a:r>
            <a:r>
              <a:rPr lang="ko-KR" altLang="en-US" sz="1000" dirty="0"/>
              <a:t>번에 저장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ACTION_POINTER_DOWN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첫 번째 포인터 이외의 포인터에 대하여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ACTION_MOVE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화면을 누르면서 이동할 때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ACTION_POINTER_UP</a:t>
            </a:r>
            <a:br>
              <a:rPr lang="en-US" altLang="ko-KR" sz="1000" b="1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마지막 포인터가 아닌 다른 포인터가 화면에서 없어지면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/>
              <a:t>ACTION_UP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- </a:t>
            </a:r>
            <a:r>
              <a:rPr lang="ko-KR" altLang="en-US" sz="1000" dirty="0"/>
              <a:t>화면을 떠나는 마지막 포인터에 대하여 발생</a:t>
            </a:r>
            <a:endParaRPr lang="en-US" altLang="ko-KR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60EAB8-B59F-3F44-3A72-B07A0EFA92B9}"/>
              </a:ext>
            </a:extLst>
          </p:cNvPr>
          <p:cNvSpPr/>
          <p:nvPr/>
        </p:nvSpPr>
        <p:spPr>
          <a:xfrm>
            <a:off x="6411021" y="4560226"/>
            <a:ext cx="1728316" cy="142458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BFE65-05D6-0E9F-6C4B-8C869D1DD7AC}"/>
              </a:ext>
            </a:extLst>
          </p:cNvPr>
          <p:cNvSpPr txBox="1"/>
          <p:nvPr/>
        </p:nvSpPr>
        <p:spPr>
          <a:xfrm>
            <a:off x="2868783" y="4560226"/>
            <a:ext cx="300498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Path.moveTo</a:t>
            </a:r>
            <a:r>
              <a:rPr lang="en-US" altLang="ko-KR" sz="800" dirty="0"/>
              <a:t>:</a:t>
            </a:r>
            <a:r>
              <a:rPr lang="ko-KR" altLang="en-US" sz="800" dirty="0"/>
              <a:t> 터치가 시작되면 경로에 시작점을 저장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Path.lineTo</a:t>
            </a:r>
            <a:r>
              <a:rPr lang="en-US" altLang="ko-KR" sz="800" dirty="0"/>
              <a:t>: </a:t>
            </a:r>
            <a:r>
              <a:rPr lang="ko-KR" altLang="en-US" sz="800" dirty="0"/>
              <a:t>화면에서 손가락이 움직이면 경로에 직선을 저장</a:t>
            </a:r>
            <a:endParaRPr lang="en-US" altLang="ko-KR" sz="8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1DF40F2-5D19-2B93-09DC-2F011BD95E32}"/>
              </a:ext>
            </a:extLst>
          </p:cNvPr>
          <p:cNvCxnSpPr>
            <a:cxnSpLocks/>
          </p:cNvCxnSpPr>
          <p:nvPr/>
        </p:nvCxnSpPr>
        <p:spPr>
          <a:xfrm flipH="1">
            <a:off x="5809797" y="4698929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6D3EF9-1C59-4B00-4C38-D5775706563B}"/>
              </a:ext>
            </a:extLst>
          </p:cNvPr>
          <p:cNvSpPr txBox="1"/>
          <p:nvPr/>
        </p:nvSpPr>
        <p:spPr>
          <a:xfrm>
            <a:off x="3606582" y="3527384"/>
            <a:ext cx="226718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현재까지 </a:t>
            </a:r>
            <a:r>
              <a:rPr lang="en-US" altLang="ko-KR" sz="800" dirty="0"/>
              <a:t>path</a:t>
            </a:r>
            <a:r>
              <a:rPr lang="ko-KR" altLang="en-US" sz="800" dirty="0"/>
              <a:t>에 저장된 경로를 모두 그리기</a:t>
            </a:r>
            <a:endParaRPr lang="en-US" altLang="ko-KR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23A5702-CD69-AA00-EE10-76516C928FCF}"/>
              </a:ext>
            </a:extLst>
          </p:cNvPr>
          <p:cNvCxnSpPr>
            <a:cxnSpLocks/>
          </p:cNvCxnSpPr>
          <p:nvPr/>
        </p:nvCxnSpPr>
        <p:spPr>
          <a:xfrm flipH="1">
            <a:off x="5809797" y="3674644"/>
            <a:ext cx="5724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688ED0-82B7-15E2-A296-F96C80F17092}"/>
              </a:ext>
            </a:extLst>
          </p:cNvPr>
          <p:cNvSpPr/>
          <p:nvPr/>
        </p:nvSpPr>
        <p:spPr>
          <a:xfrm>
            <a:off x="6411021" y="3610506"/>
            <a:ext cx="1406510" cy="1059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8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그림판</a:t>
            </a:r>
            <a:r>
              <a:rPr lang="ko-KR" altLang="en-US" sz="1500" dirty="0"/>
              <a:t> 예제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1373033"/>
            <a:ext cx="141750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87692B-BF90-778F-2957-3DB3AB7B3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00" y="1373033"/>
            <a:ext cx="3015666" cy="2662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BB5B8C-E1FB-7F22-F530-32FDA26CC7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/>
          <a:stretch/>
        </p:blipFill>
        <p:spPr>
          <a:xfrm>
            <a:off x="6804710" y="1373033"/>
            <a:ext cx="3322471" cy="3890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C6C646-3002-B117-5EA2-260F10CABE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3391450" y="1376139"/>
            <a:ext cx="3322472" cy="38909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6CB601-293B-F1EA-F777-5DD77F584C24}"/>
              </a:ext>
            </a:extLst>
          </p:cNvPr>
          <p:cNvSpPr txBox="1"/>
          <p:nvPr/>
        </p:nvSpPr>
        <p:spPr>
          <a:xfrm>
            <a:off x="311149" y="4035215"/>
            <a:ext cx="2867665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현재 선택된 색상 버튼과 다른 색상 버튼 터치 시</a:t>
            </a:r>
            <a:r>
              <a:rPr lang="en-US" altLang="ko-KR" sz="8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currPaint</a:t>
            </a:r>
            <a:r>
              <a:rPr lang="ko-KR" altLang="en-US" sz="800" dirty="0"/>
              <a:t>를 선택한 색상 버튼으로 업데이트하고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paint</a:t>
            </a:r>
            <a:r>
              <a:rPr lang="ko-KR" altLang="en-US" sz="800" dirty="0"/>
              <a:t>의 색상을 변경하도록 한다</a:t>
            </a:r>
            <a:r>
              <a:rPr lang="en-US" altLang="ko-KR" sz="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9958A-CA04-435E-22C6-03571D255714}"/>
              </a:ext>
            </a:extLst>
          </p:cNvPr>
          <p:cNvSpPr txBox="1"/>
          <p:nvPr/>
        </p:nvSpPr>
        <p:spPr>
          <a:xfrm>
            <a:off x="3354645" y="1140594"/>
            <a:ext cx="141750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SingleTouchView.java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2125E-59DB-16BB-2A6C-1CA8A0F8CCE2}"/>
              </a:ext>
            </a:extLst>
          </p:cNvPr>
          <p:cNvSpPr txBox="1"/>
          <p:nvPr/>
        </p:nvSpPr>
        <p:spPr>
          <a:xfrm>
            <a:off x="6750727" y="1140594"/>
            <a:ext cx="141750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SingleTouchView.java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980E31-A17B-4F4B-B48A-A25B5DE7CB91}"/>
              </a:ext>
            </a:extLst>
          </p:cNvPr>
          <p:cNvSpPr/>
          <p:nvPr/>
        </p:nvSpPr>
        <p:spPr>
          <a:xfrm>
            <a:off x="386970" y="3072855"/>
            <a:ext cx="2167856" cy="8516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D29BE-6F32-6645-F9C2-4737CD0D22C0}"/>
              </a:ext>
            </a:extLst>
          </p:cNvPr>
          <p:cNvSpPr txBox="1"/>
          <p:nvPr/>
        </p:nvSpPr>
        <p:spPr>
          <a:xfrm>
            <a:off x="8642513" y="2106046"/>
            <a:ext cx="16662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화면을 터치에 따른 </a:t>
            </a:r>
            <a:r>
              <a:rPr lang="en-US" altLang="ko-KR" sz="800" dirty="0">
                <a:solidFill>
                  <a:srgbClr val="FF0000"/>
                </a:solidFill>
              </a:rPr>
              <a:t>path </a:t>
            </a:r>
            <a:r>
              <a:rPr lang="ko-KR" altLang="en-US" sz="800" dirty="0">
                <a:solidFill>
                  <a:srgbClr val="FF0000"/>
                </a:solidFill>
              </a:rPr>
              <a:t>저장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60C829-3A84-80C9-EF00-FD62293B8E23}"/>
              </a:ext>
            </a:extLst>
          </p:cNvPr>
          <p:cNvSpPr/>
          <p:nvPr/>
        </p:nvSpPr>
        <p:spPr>
          <a:xfrm>
            <a:off x="6982447" y="2383045"/>
            <a:ext cx="3144734" cy="19964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EC8762-8B4C-0BA2-D6F6-EF2B21D2452C}"/>
              </a:ext>
            </a:extLst>
          </p:cNvPr>
          <p:cNvSpPr/>
          <p:nvPr/>
        </p:nvSpPr>
        <p:spPr>
          <a:xfrm>
            <a:off x="6982447" y="4505093"/>
            <a:ext cx="1944985" cy="6384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778E1D-783D-FB31-127D-7CCC2B2E5E9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54826" y="3536901"/>
            <a:ext cx="4427621" cy="1287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548BD2-B3E1-5D27-538F-429F038B3519}"/>
              </a:ext>
            </a:extLst>
          </p:cNvPr>
          <p:cNvSpPr txBox="1"/>
          <p:nvPr/>
        </p:nvSpPr>
        <p:spPr>
          <a:xfrm>
            <a:off x="6747973" y="5197667"/>
            <a:ext cx="286766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Paint</a:t>
            </a:r>
            <a:r>
              <a:rPr lang="ko-KR" altLang="en-US" sz="800" dirty="0"/>
              <a:t>의 색상 변경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908359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05334" y="688122"/>
            <a:ext cx="4145692" cy="246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ko-KR" altLang="en-US" sz="1200" dirty="0"/>
              <a:t>이미지를 불러오는 방법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ko-KR" altLang="en-US" sz="1000" dirty="0"/>
              <a:t>리소스로 표시하는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프로젝트의 리소스로 추가하는 방법 </a:t>
            </a:r>
            <a:r>
              <a:rPr lang="en-US" altLang="ko-KR" sz="1000" dirty="0"/>
              <a:t>(/res/drawable)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 err="1"/>
              <a:t>R.drawable</a:t>
            </a:r>
            <a:r>
              <a:rPr lang="en-US" altLang="ko-KR" sz="1000" dirty="0"/>
              <a:t>.~~~ </a:t>
            </a:r>
            <a:r>
              <a:rPr lang="ko-KR" altLang="en-US" sz="1000" dirty="0"/>
              <a:t>으로 이미지 사용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endParaRPr lang="en-US" altLang="ko-KR" sz="1000" dirty="0"/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000" dirty="0"/>
              <a:t>이미지 파일을 직접 읽는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이미지 파일 경로를 이용하여 비트맵을 읽어오는 방법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en-US" altLang="ko-KR" sz="1000" dirty="0" err="1"/>
              <a:t>filePath.getAbsolutePath</a:t>
            </a:r>
            <a:r>
              <a:rPr lang="en-US" altLang="ko-KR" sz="1000" dirty="0"/>
              <a:t>()</a:t>
            </a:r>
            <a:r>
              <a:rPr lang="ko-KR" altLang="en-US" sz="1000" dirty="0"/>
              <a:t>으로 이미지 사용</a:t>
            </a:r>
            <a:br>
              <a:rPr lang="en-US" altLang="ko-KR" sz="1000" dirty="0"/>
            </a:b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0591" y="784078"/>
            <a:ext cx="141750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316D67-680D-7465-F6D9-0A7ECB74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475" y="784080"/>
            <a:ext cx="2539919" cy="25199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A9F3FD-CC32-7648-ECE0-FE915B69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91" y="3854938"/>
            <a:ext cx="1417500" cy="2519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CA8AD3-3D6A-A27A-6C79-43F2B1F5B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3807" y="3854944"/>
            <a:ext cx="4062587" cy="25199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728684-6612-9AA4-8D53-CA0509703BAA}"/>
              </a:ext>
            </a:extLst>
          </p:cNvPr>
          <p:cNvSpPr txBox="1"/>
          <p:nvPr/>
        </p:nvSpPr>
        <p:spPr>
          <a:xfrm>
            <a:off x="2562675" y="4903729"/>
            <a:ext cx="195903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mb: </a:t>
            </a:r>
            <a:r>
              <a:rPr lang="ko-KR" altLang="en-US" sz="800" dirty="0"/>
              <a:t>변환행렬 </a:t>
            </a:r>
            <a:r>
              <a:rPr lang="en-US" altLang="ko-KR" sz="800" dirty="0"/>
              <a:t>(1, -1)</a:t>
            </a:r>
            <a:r>
              <a:rPr lang="ko-KR" altLang="en-US" sz="800" dirty="0"/>
              <a:t>이 곱해진 이미지</a:t>
            </a:r>
            <a:br>
              <a:rPr lang="en-US" altLang="ko-KR" sz="800" dirty="0"/>
            </a:br>
            <a:r>
              <a:rPr lang="en-US" altLang="ko-KR" sz="800" dirty="0"/>
              <a:t>      (</a:t>
            </a:r>
            <a:r>
              <a:rPr lang="ko-KR" altLang="en-US" sz="800" dirty="0"/>
              <a:t>상하반전</a:t>
            </a:r>
            <a:r>
              <a:rPr lang="en-US" altLang="ko-KR" sz="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Sb: </a:t>
            </a:r>
            <a:r>
              <a:rPr lang="ko-KR" altLang="en-US" sz="800" dirty="0"/>
              <a:t>크기를 조절한 이미지 </a:t>
            </a:r>
            <a:r>
              <a:rPr lang="en-US" altLang="ko-KR" sz="800" dirty="0"/>
              <a:t>(500, 300)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2426F5F-4F7D-7ED5-6A22-65D80B61A92A}"/>
              </a:ext>
            </a:extLst>
          </p:cNvPr>
          <p:cNvCxnSpPr>
            <a:cxnSpLocks/>
          </p:cNvCxnSpPr>
          <p:nvPr/>
        </p:nvCxnSpPr>
        <p:spPr>
          <a:xfrm flipH="1">
            <a:off x="5869712" y="1868127"/>
            <a:ext cx="5279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A2110C-0FEE-7A98-BC63-E3D887343F92}"/>
              </a:ext>
            </a:extLst>
          </p:cNvPr>
          <p:cNvSpPr/>
          <p:nvPr/>
        </p:nvSpPr>
        <p:spPr>
          <a:xfrm>
            <a:off x="6397648" y="1642999"/>
            <a:ext cx="2228745" cy="4715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DA9EC-ACA7-A364-0CF9-1D8300D5C40F}"/>
              </a:ext>
            </a:extLst>
          </p:cNvPr>
          <p:cNvSpPr txBox="1"/>
          <p:nvPr/>
        </p:nvSpPr>
        <p:spPr>
          <a:xfrm>
            <a:off x="3472661" y="1722471"/>
            <a:ext cx="245822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이미지를 </a:t>
            </a:r>
            <a:r>
              <a:rPr lang="en-US" altLang="ko-KR" sz="800" dirty="0"/>
              <a:t>Bitmap </a:t>
            </a:r>
            <a:r>
              <a:rPr lang="ko-KR" altLang="en-US" sz="800" dirty="0"/>
              <a:t>형태로 직접 그려주는 방법</a:t>
            </a:r>
            <a:endParaRPr lang="en-US" altLang="ko-KR" sz="8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5646264-93B7-71D9-EF84-8BBAC0840B3B}"/>
              </a:ext>
            </a:extLst>
          </p:cNvPr>
          <p:cNvCxnSpPr>
            <a:cxnSpLocks/>
          </p:cNvCxnSpPr>
          <p:nvPr/>
        </p:nvCxnSpPr>
        <p:spPr>
          <a:xfrm>
            <a:off x="4824413" y="5149850"/>
            <a:ext cx="3801980" cy="15957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5C400DA-65F5-D72C-0822-FFAAB5DF20AB}"/>
              </a:ext>
            </a:extLst>
          </p:cNvPr>
          <p:cNvCxnSpPr>
            <a:cxnSpLocks/>
          </p:cNvCxnSpPr>
          <p:nvPr/>
        </p:nvCxnSpPr>
        <p:spPr>
          <a:xfrm>
            <a:off x="4824413" y="5251450"/>
            <a:ext cx="2909887" cy="12213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1D124AA-C5F0-F5A3-35FA-E97A6BFFBCB1}"/>
              </a:ext>
            </a:extLst>
          </p:cNvPr>
          <p:cNvCxnSpPr>
            <a:cxnSpLocks/>
          </p:cNvCxnSpPr>
          <p:nvPr/>
        </p:nvCxnSpPr>
        <p:spPr>
          <a:xfrm flipV="1">
            <a:off x="7677964" y="4057895"/>
            <a:ext cx="1032627" cy="1006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287850A-304B-6E09-8A59-7F581623D514}"/>
              </a:ext>
            </a:extLst>
          </p:cNvPr>
          <p:cNvCxnSpPr>
            <a:cxnSpLocks/>
          </p:cNvCxnSpPr>
          <p:nvPr/>
        </p:nvCxnSpPr>
        <p:spPr>
          <a:xfrm flipV="1">
            <a:off x="7734300" y="4473664"/>
            <a:ext cx="1252721" cy="741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83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표시하기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11150" y="658933"/>
            <a:ext cx="4145692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터치 이벤트의 처리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callback method</a:t>
            </a:r>
            <a:r>
              <a:rPr lang="ko-KR" altLang="en-US" sz="1000" dirty="0"/>
              <a:t>의 </a:t>
            </a:r>
            <a:r>
              <a:rPr lang="en-US" altLang="ko-KR" sz="1000" dirty="0"/>
              <a:t>overriding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Event</a:t>
            </a:r>
            <a:r>
              <a:rPr lang="ko-KR" altLang="en-US" sz="1000" dirty="0"/>
              <a:t>를 처리하는 </a:t>
            </a:r>
            <a:r>
              <a:rPr lang="en-US" altLang="ko-KR" sz="1000" dirty="0"/>
              <a:t>listener </a:t>
            </a:r>
            <a:r>
              <a:rPr lang="ko-KR" altLang="en-US" sz="1000" dirty="0"/>
              <a:t>객체를 생성하여 </a:t>
            </a:r>
            <a:r>
              <a:rPr lang="en-US" altLang="ko-KR" sz="1000" dirty="0"/>
              <a:t>view</a:t>
            </a:r>
            <a:r>
              <a:rPr lang="ko-KR" altLang="en-US" sz="1000" dirty="0"/>
              <a:t>에 등록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75812-A120-B61E-D8CD-61F8C6DB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911" y="1383529"/>
            <a:ext cx="1415680" cy="25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AA4139-A26D-46C0-9A6C-8A9C5C94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1387164"/>
            <a:ext cx="1417500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01B558-0820-CCBF-4AE8-3A5326331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2191" y="4057366"/>
            <a:ext cx="1417500" cy="25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1538A3-2D35-D0A7-4370-35340128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8757" y="4061001"/>
            <a:ext cx="1417500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EE69D-CE73-9A05-5653-F499290BB2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9710" y="1387164"/>
            <a:ext cx="1415593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A230E8-4F38-1C14-C42B-465AEB6DA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759" y="1383528"/>
            <a:ext cx="2610697" cy="54744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4388EA-DF83-3060-659C-7FB1845AF80B}"/>
              </a:ext>
            </a:extLst>
          </p:cNvPr>
          <p:cNvSpPr/>
          <p:nvPr/>
        </p:nvSpPr>
        <p:spPr>
          <a:xfrm>
            <a:off x="8920163" y="1497545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325EA87-6947-C952-9D24-8865B083BB42}"/>
              </a:ext>
            </a:extLst>
          </p:cNvPr>
          <p:cNvCxnSpPr>
            <a:cxnSpLocks/>
          </p:cNvCxnSpPr>
          <p:nvPr/>
        </p:nvCxnSpPr>
        <p:spPr>
          <a:xfrm flipH="1">
            <a:off x="4347633" y="3135778"/>
            <a:ext cx="5279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06EABB-5815-4688-6186-45C64FCB8F3D}"/>
              </a:ext>
            </a:extLst>
          </p:cNvPr>
          <p:cNvSpPr/>
          <p:nvPr/>
        </p:nvSpPr>
        <p:spPr>
          <a:xfrm>
            <a:off x="10710863" y="1497545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EB11D3-5751-028B-885F-1474FDE7E823}"/>
              </a:ext>
            </a:extLst>
          </p:cNvPr>
          <p:cNvSpPr/>
          <p:nvPr/>
        </p:nvSpPr>
        <p:spPr>
          <a:xfrm>
            <a:off x="11406188" y="4156603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6B1983-1919-5D6D-D4CD-FA59C5817CAD}"/>
              </a:ext>
            </a:extLst>
          </p:cNvPr>
          <p:cNvSpPr/>
          <p:nvPr/>
        </p:nvSpPr>
        <p:spPr>
          <a:xfrm>
            <a:off x="9619502" y="4156604"/>
            <a:ext cx="210811" cy="2141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A5BA07-4426-EC59-5274-BD9BEB73AADA}"/>
              </a:ext>
            </a:extLst>
          </p:cNvPr>
          <p:cNvSpPr/>
          <p:nvPr/>
        </p:nvSpPr>
        <p:spPr>
          <a:xfrm>
            <a:off x="4750156" y="4205288"/>
            <a:ext cx="1939569" cy="3035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73ACE1-25D9-0F4E-A2A6-6BD851317B34}"/>
              </a:ext>
            </a:extLst>
          </p:cNvPr>
          <p:cNvSpPr/>
          <p:nvPr/>
        </p:nvSpPr>
        <p:spPr>
          <a:xfrm>
            <a:off x="4875569" y="3033183"/>
            <a:ext cx="1728432" cy="2137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3B7C5D6-FF01-FA5E-C2EF-D3559504812D}"/>
              </a:ext>
            </a:extLst>
          </p:cNvPr>
          <p:cNvCxnSpPr>
            <a:cxnSpLocks/>
          </p:cNvCxnSpPr>
          <p:nvPr/>
        </p:nvCxnSpPr>
        <p:spPr>
          <a:xfrm flipH="1">
            <a:off x="4347633" y="4354767"/>
            <a:ext cx="4025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5DC586-6A6B-E866-9851-8E8BF3000B42}"/>
              </a:ext>
            </a:extLst>
          </p:cNvPr>
          <p:cNvSpPr/>
          <p:nvPr/>
        </p:nvSpPr>
        <p:spPr>
          <a:xfrm>
            <a:off x="4611601" y="4691734"/>
            <a:ext cx="1325649" cy="2051960"/>
          </a:xfrm>
          <a:prstGeom prst="rect">
            <a:avLst/>
          </a:prstGeom>
          <a:noFill/>
          <a:ln w="127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D78D1A13-8758-8149-EB35-76D12426B13D}"/>
              </a:ext>
            </a:extLst>
          </p:cNvPr>
          <p:cNvCxnSpPr>
            <a:cxnSpLocks/>
            <a:endCxn id="28" idx="3"/>
          </p:cNvCxnSpPr>
          <p:nvPr/>
        </p:nvCxnSpPr>
        <p:spPr>
          <a:xfrm rot="5400000" flipH="1" flipV="1">
            <a:off x="5217902" y="3874244"/>
            <a:ext cx="2596028" cy="1111080"/>
          </a:xfrm>
          <a:prstGeom prst="bentConnector4">
            <a:avLst>
              <a:gd name="adj1" fmla="val -335"/>
              <a:gd name="adj2" fmla="val 112288"/>
            </a:avLst>
          </a:prstGeom>
          <a:ln>
            <a:solidFill>
              <a:srgbClr val="00FF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F3C6CB-C392-53EC-C60D-02C74AC6CF63}"/>
              </a:ext>
            </a:extLst>
          </p:cNvPr>
          <p:cNvSpPr/>
          <p:nvPr/>
        </p:nvSpPr>
        <p:spPr>
          <a:xfrm>
            <a:off x="4750156" y="2544026"/>
            <a:ext cx="2321300" cy="1175487"/>
          </a:xfrm>
          <a:prstGeom prst="rect">
            <a:avLst/>
          </a:prstGeom>
          <a:noFill/>
          <a:ln w="127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996078-BCC5-1026-4966-1EEAEA9A78AF}"/>
              </a:ext>
            </a:extLst>
          </p:cNvPr>
          <p:cNvSpPr txBox="1"/>
          <p:nvPr/>
        </p:nvSpPr>
        <p:spPr>
          <a:xfrm>
            <a:off x="1874939" y="3005163"/>
            <a:ext cx="245822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Canvas</a:t>
            </a:r>
            <a:r>
              <a:rPr lang="ko-KR" altLang="en-US" sz="800" dirty="0"/>
              <a:t>를 현재 설정된 </a:t>
            </a:r>
            <a:r>
              <a:rPr lang="en-US" altLang="ko-KR" sz="800" dirty="0"/>
              <a:t>scale, rotation </a:t>
            </a:r>
            <a:r>
              <a:rPr lang="ko-KR" altLang="en-US" sz="800" dirty="0"/>
              <a:t>각도로 설정</a:t>
            </a:r>
            <a:endParaRPr lang="en-US" altLang="ko-KR" sz="8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ED13EB-5EC4-89A0-C549-616C9614D304}"/>
              </a:ext>
            </a:extLst>
          </p:cNvPr>
          <p:cNvCxnSpPr>
            <a:cxnSpLocks/>
            <a:stCxn id="37" idx="1"/>
            <a:endCxn id="38" idx="3"/>
          </p:cNvCxnSpPr>
          <p:nvPr/>
        </p:nvCxnSpPr>
        <p:spPr>
          <a:xfrm flipH="1" flipV="1">
            <a:off x="4333166" y="3473022"/>
            <a:ext cx="542402" cy="1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D0960F-63C2-A153-4899-97F592136B2B}"/>
              </a:ext>
            </a:extLst>
          </p:cNvPr>
          <p:cNvSpPr/>
          <p:nvPr/>
        </p:nvSpPr>
        <p:spPr>
          <a:xfrm>
            <a:off x="4875568" y="3328271"/>
            <a:ext cx="2195887" cy="2932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C55EBA-50A8-BDF1-7EEA-06F8E3658691}"/>
              </a:ext>
            </a:extLst>
          </p:cNvPr>
          <p:cNvSpPr txBox="1"/>
          <p:nvPr/>
        </p:nvSpPr>
        <p:spPr>
          <a:xfrm>
            <a:off x="1210111" y="3346416"/>
            <a:ext cx="312305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이미지를  </a:t>
            </a:r>
            <a:r>
              <a:rPr lang="en-US" altLang="ko-KR" sz="800" dirty="0"/>
              <a:t>Bitmap</a:t>
            </a:r>
            <a:r>
              <a:rPr lang="ko-KR" altLang="en-US" sz="800" dirty="0"/>
              <a:t>으로 가져와서 </a:t>
            </a:r>
            <a:r>
              <a:rPr lang="en-US" altLang="ko-KR" sz="800" dirty="0"/>
              <a:t>Canvas</a:t>
            </a:r>
            <a:r>
              <a:rPr lang="ko-KR" altLang="en-US" sz="800" dirty="0"/>
              <a:t>에 그리기</a:t>
            </a:r>
            <a:endParaRPr lang="en-US" altLang="ko-KR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85819B-CA4B-FF91-A5C6-5B0FD87637C9}"/>
              </a:ext>
            </a:extLst>
          </p:cNvPr>
          <p:cNvSpPr txBox="1"/>
          <p:nvPr/>
        </p:nvSpPr>
        <p:spPr>
          <a:xfrm>
            <a:off x="2672560" y="4228161"/>
            <a:ext cx="1660606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Custom View</a:t>
            </a:r>
            <a:r>
              <a:rPr lang="ko-KR" altLang="en-US" sz="800" dirty="0"/>
              <a:t>를 </a:t>
            </a:r>
            <a:r>
              <a:rPr lang="en-US" altLang="ko-KR" sz="800" dirty="0"/>
              <a:t>Layout</a:t>
            </a:r>
            <a:r>
              <a:rPr lang="ko-KR" altLang="en-US" sz="800" dirty="0"/>
              <a:t>에 추가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2491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드로워블</a:t>
            </a:r>
            <a:r>
              <a:rPr lang="ko-KR" altLang="en-US" sz="1500" dirty="0"/>
              <a:t> 애니메이션</a:t>
            </a:r>
            <a:r>
              <a:rPr lang="en-US" altLang="ko-KR" sz="1500" dirty="0"/>
              <a:t> (Drawable Animation)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331220" y="658933"/>
            <a:ext cx="5199629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여러 개의 이미지가 순서대로 재생되어서 생성되는 전통적인 애니메이션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영화 필름과 유사한 방식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C0DBC9-48D3-E2EA-E3EB-E492E9E97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116" y="4124828"/>
            <a:ext cx="3593998" cy="2213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5B24FD-976F-DB56-E67D-A2A588339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116" y="1414012"/>
            <a:ext cx="3593999" cy="2519999"/>
          </a:xfrm>
          <a:prstGeom prst="rect">
            <a:avLst/>
          </a:prstGeom>
        </p:spPr>
      </p:pic>
      <p:pic>
        <p:nvPicPr>
          <p:cNvPr id="23" name="Screen_recording_20240518_190251">
            <a:hlinkClick r:id="" action="ppaction://media"/>
            <a:extLst>
              <a:ext uri="{FF2B5EF4-FFF2-40B4-BE49-F238E27FC236}">
                <a16:creationId xmlns:a16="http://schemas.microsoft.com/office/drawing/2014/main" id="{DFB5EFF5-0E27-F48D-8049-DDDEC2099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51425" y="1414012"/>
            <a:ext cx="2809355" cy="49944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E5C387-EE4A-28E5-A79E-6B5547A6E422}"/>
              </a:ext>
            </a:extLst>
          </p:cNvPr>
          <p:cNvSpPr/>
          <p:nvPr/>
        </p:nvSpPr>
        <p:spPr>
          <a:xfrm>
            <a:off x="5359319" y="4764398"/>
            <a:ext cx="2332647" cy="13951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6B656-7EF3-2915-3CC6-48B93EA493D5}"/>
              </a:ext>
            </a:extLst>
          </p:cNvPr>
          <p:cNvSpPr txBox="1"/>
          <p:nvPr/>
        </p:nvSpPr>
        <p:spPr>
          <a:xfrm>
            <a:off x="2730617" y="4689810"/>
            <a:ext cx="2238844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Image source</a:t>
            </a:r>
            <a:r>
              <a:rPr lang="ko-KR" altLang="en-US" sz="800" dirty="0"/>
              <a:t> </a:t>
            </a:r>
            <a:r>
              <a:rPr lang="en-US" altLang="ko-KR" sz="800" dirty="0"/>
              <a:t>1, 2, 3 </a:t>
            </a:r>
            <a:r>
              <a:rPr lang="ko-KR" altLang="en-US" sz="800" dirty="0"/>
              <a:t>지정</a:t>
            </a:r>
            <a:endParaRPr lang="en-US" altLang="ko-KR" sz="800" dirty="0"/>
          </a:p>
          <a:p>
            <a:pPr algn="r">
              <a:lnSpc>
                <a:spcPct val="150000"/>
              </a:lnSpc>
            </a:pPr>
            <a:r>
              <a:rPr lang="ko-KR" altLang="en-US" sz="800" dirty="0"/>
              <a:t>각 </a:t>
            </a:r>
            <a:r>
              <a:rPr lang="en-US" altLang="ko-KR" sz="800" dirty="0"/>
              <a:t>image</a:t>
            </a:r>
            <a:r>
              <a:rPr lang="ko-KR" altLang="en-US" sz="800" dirty="0"/>
              <a:t>를 보여주는 시간 지정</a:t>
            </a:r>
            <a:endParaRPr lang="en-US" altLang="ko-KR" sz="800" dirty="0"/>
          </a:p>
          <a:p>
            <a:pPr algn="r">
              <a:lnSpc>
                <a:spcPct val="150000"/>
              </a:lnSpc>
            </a:pPr>
            <a:endParaRPr lang="en-US" altLang="ko-KR" sz="8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1EAC482-D95A-6D5B-37FE-4903F638ED2F}"/>
              </a:ext>
            </a:extLst>
          </p:cNvPr>
          <p:cNvCxnSpPr>
            <a:cxnSpLocks/>
          </p:cNvCxnSpPr>
          <p:nvPr/>
        </p:nvCxnSpPr>
        <p:spPr>
          <a:xfrm flipH="1">
            <a:off x="4900613" y="4849527"/>
            <a:ext cx="4587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2832AF-50A7-EEA8-F45C-79314CBFD24F}"/>
              </a:ext>
            </a:extLst>
          </p:cNvPr>
          <p:cNvSpPr/>
          <p:nvPr/>
        </p:nvSpPr>
        <p:spPr>
          <a:xfrm>
            <a:off x="5510584" y="2465870"/>
            <a:ext cx="3199651" cy="28413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4EA66B-9438-22F8-8263-ED29F9F93682}"/>
              </a:ext>
            </a:extLst>
          </p:cNvPr>
          <p:cNvSpPr/>
          <p:nvPr/>
        </p:nvSpPr>
        <p:spPr>
          <a:xfrm>
            <a:off x="5510585" y="3000857"/>
            <a:ext cx="2484066" cy="5224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2A3032-2F12-1D5D-8242-AB37B86D49C6}"/>
              </a:ext>
            </a:extLst>
          </p:cNvPr>
          <p:cNvSpPr txBox="1"/>
          <p:nvPr/>
        </p:nvSpPr>
        <p:spPr>
          <a:xfrm>
            <a:off x="2661769" y="2471840"/>
            <a:ext cx="22388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/>
              <a:t>Animation</a:t>
            </a:r>
            <a:r>
              <a:rPr lang="ko-KR" altLang="en-US" sz="800" dirty="0"/>
              <a:t>의 배경으로 </a:t>
            </a:r>
            <a:r>
              <a:rPr lang="en-US" altLang="ko-KR" sz="800" dirty="0" err="1"/>
              <a:t>imageView</a:t>
            </a:r>
            <a:r>
              <a:rPr lang="ko-KR" altLang="en-US" sz="800" dirty="0"/>
              <a:t>를 지정</a:t>
            </a:r>
            <a:endParaRPr lang="en-US" altLang="ko-KR" sz="8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10782CE-4AB4-A2D2-6D2D-88160CB30C2D}"/>
              </a:ext>
            </a:extLst>
          </p:cNvPr>
          <p:cNvCxnSpPr>
            <a:cxnSpLocks/>
          </p:cNvCxnSpPr>
          <p:nvPr/>
        </p:nvCxnSpPr>
        <p:spPr>
          <a:xfrm flipH="1">
            <a:off x="4900613" y="2598446"/>
            <a:ext cx="5667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17D9C8-4233-D369-E551-DC63CD1DF78F}"/>
              </a:ext>
            </a:extLst>
          </p:cNvPr>
          <p:cNvSpPr txBox="1"/>
          <p:nvPr/>
        </p:nvSpPr>
        <p:spPr>
          <a:xfrm>
            <a:off x="2704038" y="3150839"/>
            <a:ext cx="2238844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/>
              <a:t>화면을 터치하면 </a:t>
            </a:r>
            <a:r>
              <a:rPr lang="en-US" altLang="ko-KR" sz="800" dirty="0"/>
              <a:t>animation</a:t>
            </a:r>
            <a:r>
              <a:rPr lang="ko-KR" altLang="en-US" sz="800" dirty="0"/>
              <a:t>이 시작</a:t>
            </a:r>
            <a:endParaRPr lang="en-US" altLang="ko-KR" sz="8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9AB3629-B46A-565B-6D05-0AA3F920CA5F}"/>
              </a:ext>
            </a:extLst>
          </p:cNvPr>
          <p:cNvCxnSpPr>
            <a:cxnSpLocks/>
          </p:cNvCxnSpPr>
          <p:nvPr/>
        </p:nvCxnSpPr>
        <p:spPr>
          <a:xfrm flipH="1">
            <a:off x="4900613" y="3277445"/>
            <a:ext cx="5667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서피스</a:t>
            </a:r>
            <a:r>
              <a:rPr lang="ko-KR" altLang="en-US" sz="1500" dirty="0"/>
              <a:t> 뷰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SurfaceView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그리기 전용의 화면을 제공하는 </a:t>
            </a:r>
            <a:r>
              <a:rPr lang="en-US" altLang="ko-KR" sz="1000" dirty="0"/>
              <a:t>View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UI</a:t>
            </a:r>
            <a:r>
              <a:rPr lang="ko-KR" altLang="en-US" sz="1000" dirty="0"/>
              <a:t>와는 별도로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그림을 그릴 수 있는 화면을 제공하고자 제공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4" name="Screen_recording_20240519_214156">
            <a:hlinkClick r:id="" action="ppaction://media"/>
            <a:extLst>
              <a:ext uri="{FF2B5EF4-FFF2-40B4-BE49-F238E27FC236}">
                <a16:creationId xmlns:a16="http://schemas.microsoft.com/office/drawing/2014/main" id="{51CB5FB0-05F2-F2C4-4387-B6EB98284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1912" y="798699"/>
            <a:ext cx="2959088" cy="5260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2AAE1-C83A-9228-9CDF-0D71CE2B6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5"/>
          <a:stretch/>
        </p:blipFill>
        <p:spPr>
          <a:xfrm>
            <a:off x="195585" y="1465316"/>
            <a:ext cx="2391223" cy="42623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3CAAB9-0C2F-7513-077E-03FB0F834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929" y="1465317"/>
            <a:ext cx="2496252" cy="47520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C3DE36-7693-6098-6F2F-8D7E8B496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317" y="1465316"/>
            <a:ext cx="3013007" cy="47520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A47C707-5F4D-DDED-CB5B-E7E3FBB01524}"/>
              </a:ext>
            </a:extLst>
          </p:cNvPr>
          <p:cNvSpPr/>
          <p:nvPr/>
        </p:nvSpPr>
        <p:spPr>
          <a:xfrm>
            <a:off x="364730" y="3724415"/>
            <a:ext cx="2033118" cy="191503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B97F20-86E2-3B7F-2F23-464DD6B6FAD2}"/>
              </a:ext>
            </a:extLst>
          </p:cNvPr>
          <p:cNvSpPr/>
          <p:nvPr/>
        </p:nvSpPr>
        <p:spPr>
          <a:xfrm>
            <a:off x="3003503" y="2715175"/>
            <a:ext cx="1348727" cy="5735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4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Resources </a:t>
            </a:r>
            <a:r>
              <a:rPr lang="ko-KR" altLang="en-US" sz="1200" dirty="0"/>
              <a:t>유형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res/</a:t>
            </a:r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animator/	: </a:t>
            </a:r>
            <a:r>
              <a:rPr lang="ko-KR" altLang="en-US" sz="1000" dirty="0"/>
              <a:t>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anim/		: </a:t>
            </a:r>
            <a:r>
              <a:rPr lang="ko-KR" altLang="en-US" sz="1000" dirty="0"/>
              <a:t>두 가지 이상의 속성 애니메이션을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color/		: </a:t>
            </a:r>
            <a:r>
              <a:rPr lang="ko-KR" altLang="en-US" sz="1000" dirty="0"/>
              <a:t>색상의 상태 목록 정의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drawable/	: </a:t>
            </a:r>
            <a:r>
              <a:rPr lang="ko-KR" altLang="en-US" sz="1000" dirty="0"/>
              <a:t>이미지 </a:t>
            </a:r>
            <a:r>
              <a:rPr lang="en-US" altLang="ko-KR" sz="1000" dirty="0"/>
              <a:t>(.</a:t>
            </a:r>
            <a:r>
              <a:rPr lang="en-US" altLang="ko-KR" sz="1000" dirty="0" err="1"/>
              <a:t>png</a:t>
            </a:r>
            <a:r>
              <a:rPr lang="en-US" altLang="ko-KR" sz="1000" dirty="0"/>
              <a:t>, 9.png, .jpg, .gif) </a:t>
            </a:r>
            <a:r>
              <a:rPr lang="ko-KR" altLang="en-US" sz="1000" dirty="0"/>
              <a:t>또는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layout/		: </a:t>
            </a:r>
            <a:r>
              <a:rPr lang="ko-KR" altLang="en-US" sz="1000" dirty="0"/>
              <a:t>화면 인터페이스 레이아웃을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mipmap/		: </a:t>
            </a:r>
            <a:r>
              <a:rPr lang="ko-KR" altLang="en-US" sz="1000" dirty="0"/>
              <a:t>단말 해상도에 따른 </a:t>
            </a:r>
            <a:r>
              <a:rPr lang="ko-KR" altLang="en-US" sz="1000" dirty="0" err="1"/>
              <a:t>런처</a:t>
            </a:r>
            <a:r>
              <a:rPr lang="ko-KR" altLang="en-US" sz="1000" dirty="0"/>
              <a:t> 아이콘 이미지 지정 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menu/		: </a:t>
            </a:r>
            <a:r>
              <a:rPr lang="ko-KR" altLang="en-US" sz="1000" dirty="0"/>
              <a:t>애플리케이션 메뉴를 정의하는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raw/			: </a:t>
            </a:r>
            <a:r>
              <a:rPr lang="ko-KR" altLang="en-US" sz="1000" dirty="0"/>
              <a:t>원시 형태로 저장하기 위한 임의의 파일 저장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values/		: </a:t>
            </a:r>
            <a:r>
              <a:rPr lang="ko-KR" altLang="en-US" sz="1000" dirty="0"/>
              <a:t>문자열</a:t>
            </a:r>
            <a:r>
              <a:rPr lang="en-US" altLang="ko-KR" sz="1000" dirty="0"/>
              <a:t>, </a:t>
            </a:r>
            <a:r>
              <a:rPr lang="ko-KR" altLang="en-US" sz="1000" dirty="0"/>
              <a:t>색</a:t>
            </a:r>
            <a:r>
              <a:rPr lang="en-US" altLang="ko-KR" sz="1000" dirty="0"/>
              <a:t>, </a:t>
            </a:r>
            <a:r>
              <a:rPr lang="ko-KR" altLang="en-US" sz="1000" dirty="0"/>
              <a:t>치수</a:t>
            </a:r>
            <a:r>
              <a:rPr lang="en-US" altLang="ko-KR" sz="1000" dirty="0"/>
              <a:t>(</a:t>
            </a:r>
            <a:r>
              <a:rPr lang="ko-KR" altLang="en-US" sz="1000" dirty="0"/>
              <a:t>길이</a:t>
            </a:r>
            <a:r>
              <a:rPr lang="en-US" altLang="ko-KR" sz="1000" dirty="0"/>
              <a:t>, </a:t>
            </a:r>
            <a:r>
              <a:rPr lang="ko-KR" altLang="en-US" sz="1000" dirty="0"/>
              <a:t>사이즈</a:t>
            </a:r>
            <a:r>
              <a:rPr lang="en-US" altLang="ko-KR" sz="1000" dirty="0"/>
              <a:t>), </a:t>
            </a:r>
            <a:r>
              <a:rPr lang="ko-KR" altLang="en-US" sz="1000" dirty="0"/>
              <a:t>스타일 등을 정의한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  <a:p>
            <a:pPr defTabSz="270000">
              <a:lnSpc>
                <a:spcPct val="150000"/>
              </a:lnSpc>
            </a:pPr>
            <a:r>
              <a:rPr lang="en-US" altLang="ko-KR" sz="1000" dirty="0"/>
              <a:t>	xml/			: </a:t>
            </a:r>
            <a:r>
              <a:rPr lang="en-US" altLang="ko-KR" sz="1000" dirty="0" err="1"/>
              <a:t>Resources.getXML</a:t>
            </a:r>
            <a:r>
              <a:rPr lang="en-US" altLang="ko-KR" sz="1000" dirty="0"/>
              <a:t>( ) </a:t>
            </a:r>
            <a:r>
              <a:rPr lang="ko-KR" altLang="en-US" sz="1000" dirty="0"/>
              <a:t>을 호출하여 런타임에 읽을 수 있는 임의의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4027772"/>
            <a:ext cx="5175250" cy="177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기본 리소스 </a:t>
            </a:r>
            <a:r>
              <a:rPr lang="en-US" altLang="ko-KR" sz="1200" dirty="0"/>
              <a:t>(default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장치 구성과 상관없이 </a:t>
            </a:r>
            <a:r>
              <a:rPr lang="ko-KR" altLang="en-US" sz="1000" dirty="0"/>
              <a:t>기본적으로 사용되는 </a:t>
            </a:r>
            <a:r>
              <a:rPr lang="en-US" altLang="ko-KR" sz="1000" dirty="0"/>
              <a:t>resource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대체 리소스 </a:t>
            </a:r>
            <a:r>
              <a:rPr lang="en-US" altLang="ko-KR" sz="1200" dirty="0"/>
              <a:t>(alternative resource)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특정한 장치 구성</a:t>
            </a:r>
            <a:r>
              <a:rPr lang="ko-KR" altLang="en-US" sz="1000" dirty="0"/>
              <a:t>을 위하여 설계된 </a:t>
            </a:r>
            <a:r>
              <a:rPr lang="en-US" altLang="ko-KR" sz="1000" dirty="0"/>
              <a:t>resource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 </a:t>
            </a:r>
            <a:r>
              <a:rPr lang="ko-KR" altLang="en-US" sz="1000" dirty="0"/>
              <a:t>는 자동적으로 장치의 현재 구성과 </a:t>
            </a:r>
            <a:r>
              <a:rPr lang="en-US" altLang="ko-KR" sz="1000" dirty="0"/>
              <a:t>resource directory</a:t>
            </a:r>
            <a:r>
              <a:rPr lang="ko-KR" altLang="en-US" sz="1000" dirty="0"/>
              <a:t> 이름을 매치하여서</a:t>
            </a:r>
            <a:br>
              <a:rPr lang="en-US" altLang="ko-KR" sz="1000" dirty="0"/>
            </a:br>
            <a:r>
              <a:rPr lang="ko-KR" altLang="en-US" sz="1000" dirty="0"/>
              <a:t>적절한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적용</a:t>
            </a:r>
            <a:endParaRPr lang="en-US" altLang="ko-K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D945C2-38AE-AB06-CACB-9099A63E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3895988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26B6F-6ED3-6286-2CBD-0B273C2B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97" y="5276076"/>
            <a:ext cx="40100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5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 Menu</a:t>
            </a:r>
            <a:r>
              <a:rPr lang="ko-KR" altLang="en-US" sz="800" dirty="0"/>
              <a:t> 옵션에서 </a:t>
            </a:r>
            <a:r>
              <a:rPr lang="en-US" altLang="ko-KR" sz="800" dirty="0"/>
              <a:t>icon</a:t>
            </a:r>
            <a:r>
              <a:rPr lang="ko-KR" altLang="en-US" sz="800" dirty="0"/>
              <a:t>이 보이지 않는 이유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A.</a:t>
            </a:r>
            <a:r>
              <a:rPr lang="ko-KR" altLang="en-US" sz="800" dirty="0"/>
              <a:t>  </a:t>
            </a:r>
            <a:r>
              <a:rPr lang="en-US" altLang="ko-KR" sz="800" dirty="0"/>
              <a:t>API Level</a:t>
            </a:r>
            <a:r>
              <a:rPr lang="ko-KR" altLang="en-US" sz="800" dirty="0"/>
              <a:t> </a:t>
            </a:r>
            <a:r>
              <a:rPr lang="en-US" altLang="ko-KR" sz="800" dirty="0"/>
              <a:t>11</a:t>
            </a:r>
            <a:r>
              <a:rPr lang="ko-KR" altLang="en-US" sz="800" dirty="0"/>
              <a:t> 이후로 옵션 메뉴에서는 보이지 않도록 기본 설정</a:t>
            </a:r>
            <a:br>
              <a:rPr lang="en-US" altLang="ko-KR" sz="800" dirty="0"/>
            </a:br>
            <a:r>
              <a:rPr lang="en-US" altLang="ko-KR" sz="800" dirty="0"/>
              <a:t>     </a:t>
            </a:r>
            <a:r>
              <a:rPr lang="en-US" altLang="ko-KR" sz="800" b="1" dirty="0" err="1"/>
              <a:t>setForceShowIcon</a:t>
            </a:r>
            <a:r>
              <a:rPr lang="en-US" altLang="ko-KR" sz="800" b="1" dirty="0"/>
              <a:t>( )</a:t>
            </a:r>
            <a:r>
              <a:rPr lang="ko-KR" altLang="en-US" sz="800" b="1" dirty="0"/>
              <a:t>을 통해 </a:t>
            </a:r>
            <a:r>
              <a:rPr lang="en-US" altLang="ko-KR" sz="800" b="1" dirty="0"/>
              <a:t>icon</a:t>
            </a:r>
            <a:r>
              <a:rPr lang="ko-KR" altLang="en-US" sz="800" b="1" dirty="0"/>
              <a:t>이 보이게 설정 가능 </a:t>
            </a:r>
            <a:endParaRPr lang="en-US" altLang="ko-KR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B87DC1-EE90-9BBB-AC37-5D8C1B86E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264"/>
          <a:stretch/>
        </p:blipFill>
        <p:spPr>
          <a:xfrm>
            <a:off x="5804330" y="5362956"/>
            <a:ext cx="1447893" cy="854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945CD3-09BA-DC98-50EB-92B856DE44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7333770" y="5362957"/>
            <a:ext cx="1447892" cy="854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53EB6D-6EEC-225E-1130-F8BF969707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6263"/>
          <a:stretch/>
        </p:blipFill>
        <p:spPr>
          <a:xfrm>
            <a:off x="8825163" y="5362957"/>
            <a:ext cx="1447888" cy="8543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C6BAEF-030B-6AEE-5B0B-759744B6E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10316552" y="5362957"/>
            <a:ext cx="1447892" cy="8543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21BDCE-27F1-A6C8-5D60-D4611EDDE42F}"/>
              </a:ext>
            </a:extLst>
          </p:cNvPr>
          <p:cNvSpPr txBox="1"/>
          <p:nvPr/>
        </p:nvSpPr>
        <p:spPr>
          <a:xfrm>
            <a:off x="5592033" y="746498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 Submenu</a:t>
            </a:r>
            <a:r>
              <a:rPr lang="ko-KR" altLang="en-US" sz="800" dirty="0"/>
              <a:t>에서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기능이 있는가</a:t>
            </a:r>
            <a:r>
              <a:rPr lang="en-US" altLang="ko-KR" sz="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A.</a:t>
            </a:r>
            <a:r>
              <a:rPr lang="ko-KR" altLang="en-US" sz="800" dirty="0"/>
              <a:t>  기본적으로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기능은 존재하지 않음</a:t>
            </a:r>
            <a:br>
              <a:rPr lang="en-US" altLang="ko-KR" sz="800" dirty="0"/>
            </a:br>
            <a:r>
              <a:rPr lang="en-US" altLang="ko-KR" sz="800" dirty="0"/>
              <a:t>     </a:t>
            </a:r>
            <a:r>
              <a:rPr lang="ko-KR" altLang="en-US" sz="800" dirty="0"/>
              <a:t>대신</a:t>
            </a:r>
            <a:r>
              <a:rPr lang="en-US" altLang="ko-KR" sz="800" dirty="0"/>
              <a:t>, submenu</a:t>
            </a:r>
            <a:r>
              <a:rPr lang="ko-KR" altLang="en-US" sz="800" dirty="0"/>
              <a:t>에서 특정 </a:t>
            </a:r>
            <a:r>
              <a:rPr lang="en-US" altLang="ko-KR" sz="800" dirty="0"/>
              <a:t>menu </a:t>
            </a:r>
            <a:r>
              <a:rPr lang="ko-KR" altLang="en-US" sz="800" dirty="0"/>
              <a:t>선택 시</a:t>
            </a:r>
            <a:r>
              <a:rPr lang="en-US" altLang="ko-KR" sz="800" dirty="0"/>
              <a:t>,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기능을 수행하도록 구현 가능</a:t>
            </a:r>
            <a:endParaRPr lang="en-US" altLang="ko-KR" sz="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D0CD5E-BD58-581B-71F0-C7515FC2C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325" y="1430868"/>
            <a:ext cx="3332679" cy="382693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94E471-299C-D2E8-9B2A-6293E956C984}"/>
              </a:ext>
            </a:extLst>
          </p:cNvPr>
          <p:cNvSpPr/>
          <p:nvPr/>
        </p:nvSpPr>
        <p:spPr>
          <a:xfrm>
            <a:off x="5958616" y="4002371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45B768-5714-8286-522B-D4339F6A86A4}"/>
              </a:ext>
            </a:extLst>
          </p:cNvPr>
          <p:cNvCxnSpPr>
            <a:cxnSpLocks/>
          </p:cNvCxnSpPr>
          <p:nvPr/>
        </p:nvCxnSpPr>
        <p:spPr>
          <a:xfrm>
            <a:off x="7613650" y="4207811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BBDF19-BF0A-7D19-3411-E42C32C5F0CD}"/>
              </a:ext>
            </a:extLst>
          </p:cNvPr>
          <p:cNvSpPr/>
          <p:nvPr/>
        </p:nvSpPr>
        <p:spPr>
          <a:xfrm>
            <a:off x="6258955" y="5447331"/>
            <a:ext cx="544903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D06CAC-5701-9AF8-9315-DCE21D97FA90}"/>
              </a:ext>
            </a:extLst>
          </p:cNvPr>
          <p:cNvSpPr/>
          <p:nvPr/>
        </p:nvSpPr>
        <p:spPr>
          <a:xfrm>
            <a:off x="7785264" y="5925962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5F656-006C-1315-1C13-55631A2A4888}"/>
              </a:ext>
            </a:extLst>
          </p:cNvPr>
          <p:cNvSpPr/>
          <p:nvPr/>
        </p:nvSpPr>
        <p:spPr>
          <a:xfrm>
            <a:off x="9277514" y="5594684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FF6FD-B44E-9CC6-32E0-F224701C985D}"/>
              </a:ext>
            </a:extLst>
          </p:cNvPr>
          <p:cNvSpPr/>
          <p:nvPr/>
        </p:nvSpPr>
        <p:spPr>
          <a:xfrm>
            <a:off x="10766589" y="5594684"/>
            <a:ext cx="656267" cy="47863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7DDE5C-6D2E-7135-0A57-FAF32C1AA23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803858" y="5521008"/>
            <a:ext cx="981406" cy="286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06A8F5-D9C1-5D40-0167-9830BDE7CED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441531" y="5742037"/>
            <a:ext cx="835983" cy="257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EC4F0B-66D6-6ED7-B5B7-E3804D9B718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9933781" y="5668361"/>
            <a:ext cx="832808" cy="165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5C6CF1-C2C3-3C88-276F-50AE4BF8D0DE}"/>
              </a:ext>
            </a:extLst>
          </p:cNvPr>
          <p:cNvSpPr/>
          <p:nvPr/>
        </p:nvSpPr>
        <p:spPr>
          <a:xfrm>
            <a:off x="5958616" y="3584540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B4A5E-03F1-F63D-72F7-4CD4BC6FBB1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613650" y="3772767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45513B-F8D4-8083-0278-29451068B939}"/>
              </a:ext>
            </a:extLst>
          </p:cNvPr>
          <p:cNvSpPr txBox="1"/>
          <p:nvPr/>
        </p:nvSpPr>
        <p:spPr>
          <a:xfrm>
            <a:off x="9270696" y="3646161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Edit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sub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5BA301-528D-4C89-07C7-E398D6DA39DA}"/>
              </a:ext>
            </a:extLst>
          </p:cNvPr>
          <p:cNvSpPr txBox="1"/>
          <p:nvPr/>
        </p:nvSpPr>
        <p:spPr>
          <a:xfrm>
            <a:off x="9270696" y="4081205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back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main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210165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탐색 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690190"/>
            <a:ext cx="517525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대체 리소스 구성 </a:t>
            </a:r>
            <a:r>
              <a:rPr lang="ko-KR" altLang="en-US" sz="1000" dirty="0" err="1"/>
              <a:t>수식자</a:t>
            </a:r>
            <a:r>
              <a:rPr lang="ko-KR" altLang="en-US" sz="1000" dirty="0"/>
              <a:t> 예시</a:t>
            </a: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B8470-06B6-9048-C7BC-DC92B7CDFC77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fr</a:t>
            </a:r>
            <a:r>
              <a:rPr lang="en-US" altLang="ko-KR" sz="900" dirty="0"/>
              <a:t>-</a:t>
            </a:r>
            <a:r>
              <a:rPr lang="en-US" altLang="ko-KR" sz="900" dirty="0" err="1"/>
              <a:t>rCA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FAB32-6E34-EB1F-579F-184F14FCDEC7}"/>
              </a:ext>
            </a:extLst>
          </p:cNvPr>
          <p:cNvSpPr txBox="1"/>
          <p:nvPr/>
        </p:nvSpPr>
        <p:spPr>
          <a:xfrm>
            <a:off x="7357110" y="2596731"/>
            <a:ext cx="2367280" cy="1104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Locale = </a:t>
            </a:r>
            <a:r>
              <a:rPr lang="en-US" altLang="ko-KR" sz="900" dirty="0" err="1"/>
              <a:t>en</a:t>
            </a:r>
            <a:r>
              <a:rPr lang="en-US" altLang="ko-KR" sz="900" dirty="0"/>
              <a:t>-GB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orientation = port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Screen pixel density = </a:t>
            </a:r>
            <a:r>
              <a:rPr lang="en-US" altLang="ko-KR" sz="900" dirty="0" err="1"/>
              <a:t>hdpi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Touchscreen type = notouch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Primary text input method = 12key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BBCB62-B7BE-8A0C-44AF-4145BA9A2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78065"/>
              </p:ext>
            </p:extLst>
          </p:nvPr>
        </p:nvGraphicFramePr>
        <p:xfrm>
          <a:off x="311150" y="1026495"/>
          <a:ext cx="6699251" cy="458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294">
                  <a:extLst>
                    <a:ext uri="{9D8B030D-6E8A-4147-A177-3AD203B41FA5}">
                      <a16:colId xmlns:a16="http://schemas.microsoft.com/office/drawing/2014/main" val="1007972158"/>
                    </a:ext>
                  </a:extLst>
                </a:gridCol>
                <a:gridCol w="1038578">
                  <a:extLst>
                    <a:ext uri="{9D8B030D-6E8A-4147-A177-3AD203B41FA5}">
                      <a16:colId xmlns:a16="http://schemas.microsoft.com/office/drawing/2014/main" val="3748935800"/>
                    </a:ext>
                  </a:extLst>
                </a:gridCol>
                <a:gridCol w="4391379">
                  <a:extLst>
                    <a:ext uri="{9D8B030D-6E8A-4147-A177-3AD203B41FA5}">
                      <a16:colId xmlns:a16="http://schemas.microsoft.com/office/drawing/2014/main" val="2733764079"/>
                    </a:ext>
                  </a:extLst>
                </a:gridCol>
              </a:tblGrid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수식자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723970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MNC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mmc310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mmc310-mnc004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mmc: mobile country code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mnc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mobile network code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405600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언어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en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en-rUS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언어 뒤에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글자로 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ISO 639-1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언어 코드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445111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normal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large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xlarge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Small: QVGA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Normal: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전통적인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중밀도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HVGA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Large: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중밀도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VGA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337827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종횡비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long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notlong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Long: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세로로 긴 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Notlong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가로로 긴 스크린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707454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port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land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Port: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세로 방향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Land: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가로 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503364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car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desk</a:t>
                      </a: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television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Car: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자동차에서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Desk: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책상 위에서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Television: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텔레비전에서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316571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밤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night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notnight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Night: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밤 모드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Notnight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낮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214825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스크린 픽셀 밀도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(dpi)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ldpi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hdpi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xhdpi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xxhdpi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xxxhdpi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Ldpi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저밀도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120dpi)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Mdpi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중밀도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160dpi)</a:t>
                      </a: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240dpi)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320dpi)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480dpi)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Xxxhdpi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고밀도 스크린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640dpi)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782645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터치 스크린 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Notouch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finger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Notouch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기기에 터치 스크린 없음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Finger: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기기에 터치 스크린이 있으며 이를 손가락을 사용한 방향 지시 상호작용을 통해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619783"/>
                  </a:ext>
                </a:extLst>
              </a:tr>
              <a:tr h="251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키보드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keysexposed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keyshidden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keyssoft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Keysexposed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장치가 하드웨어 키보드를 가지고 있고 노출되어 있음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Keyshidden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장치가 하드웨어 키보드를 가지고 있으나 감추어져 있음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Keyssoft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장치가 소프트웨어 키보드를 가지고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1084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CC25F7-FB74-F613-6441-D976530A3A33}"/>
              </a:ext>
            </a:extLst>
          </p:cNvPr>
          <p:cNvSpPr txBox="1"/>
          <p:nvPr/>
        </p:nvSpPr>
        <p:spPr>
          <a:xfrm>
            <a:off x="311150" y="5831505"/>
            <a:ext cx="517525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구성 수식어의 순서를 맞추어야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Ex) drawable-</a:t>
            </a:r>
            <a:r>
              <a:rPr lang="en-US" altLang="ko-KR" sz="1000" dirty="0" err="1"/>
              <a:t>hdpi</a:t>
            </a:r>
            <a:r>
              <a:rPr lang="en-US" altLang="ko-KR" sz="1000" dirty="0"/>
              <a:t>-port (</a:t>
            </a:r>
            <a:r>
              <a:rPr lang="ko-KR" altLang="en-US" sz="1000" dirty="0"/>
              <a:t>틀림</a:t>
            </a:r>
            <a:r>
              <a:rPr lang="en-US" altLang="ko-KR" sz="1000" dirty="0"/>
              <a:t>) -&gt;  drawable-port-</a:t>
            </a:r>
            <a:r>
              <a:rPr lang="en-US" altLang="ko-KR" sz="1000" dirty="0" err="1"/>
              <a:t>hdpi</a:t>
            </a:r>
            <a:r>
              <a:rPr lang="en-US" altLang="ko-KR" sz="1000" dirty="0"/>
              <a:t> (</a:t>
            </a:r>
            <a:r>
              <a:rPr lang="ko-KR" altLang="en-US" sz="1000" dirty="0"/>
              <a:t>올바름</a:t>
            </a:r>
            <a:r>
              <a:rPr lang="en-US" altLang="ko-KR" sz="10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EB102-FD77-45CA-AC52-BCA928FEEF4D}"/>
              </a:ext>
            </a:extLst>
          </p:cNvPr>
          <p:cNvSpPr txBox="1"/>
          <p:nvPr/>
        </p:nvSpPr>
        <p:spPr>
          <a:xfrm>
            <a:off x="7200265" y="690190"/>
            <a:ext cx="4115435" cy="172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대체 리소스 탐색 과정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장치 구성과 맞지 않는 리소스 디렉토리들은 제거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가장 높은 우선순위를 가지는 구성 </a:t>
            </a:r>
            <a:r>
              <a:rPr lang="ko-KR" altLang="en-US" sz="1000" dirty="0" err="1"/>
              <a:t>수식자</a:t>
            </a:r>
            <a:r>
              <a:rPr lang="ko-KR" altLang="en-US" sz="1000" dirty="0"/>
              <a:t> 선택</a:t>
            </a:r>
            <a:br>
              <a:rPr lang="en-US" altLang="ko-KR" sz="1000" dirty="0"/>
            </a:br>
            <a:r>
              <a:rPr lang="ko-KR" altLang="en-US" sz="1000" dirty="0"/>
              <a:t>리소스 디렉토리에 존재하는 구성 수식자를 찾을 때까지 반복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우선순위 내림차순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찾은 구성 수식자를 가지고 있지 않은 리소스 디렉토리 제거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하나의 디렉토리만 남을 때까지 </a:t>
            </a:r>
            <a:r>
              <a:rPr lang="en-US" altLang="ko-KR" sz="1000" dirty="0"/>
              <a:t>2 ~ 3  </a:t>
            </a:r>
            <a:r>
              <a:rPr lang="ko-KR" altLang="en-US" sz="1000" dirty="0"/>
              <a:t>단계 반복</a:t>
            </a:r>
            <a:endParaRPr lang="en-US" altLang="ko-KR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DB689-90F0-3B6D-7C50-0891AD6873CE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/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fr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rCA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</a:t>
            </a:r>
            <a:r>
              <a:rPr lang="en-US" altLang="ko-KR" sz="900" dirty="0" err="1"/>
              <a:t>ldpi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drawable-port-notouch-12key/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84BBD-470C-EA8A-4D80-5BA0876BB5FD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fr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rCA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ldpi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drawable-port-notouch-12key/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7AEEBC-AD90-F589-7A44-F8A1A6E7CE6C}"/>
              </a:ext>
            </a:extLst>
          </p:cNvPr>
          <p:cNvSpPr txBox="1"/>
          <p:nvPr/>
        </p:nvSpPr>
        <p:spPr>
          <a:xfrm>
            <a:off x="7357110" y="3927749"/>
            <a:ext cx="2367280" cy="151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en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fr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rCA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drawable-</a:t>
            </a:r>
            <a:r>
              <a:rPr lang="en-US" altLang="ko-KR" sz="900" dirty="0" err="1"/>
              <a:t>en</a:t>
            </a:r>
            <a:r>
              <a:rPr lang="en-US" altLang="ko-KR" sz="900" dirty="0"/>
              <a:t>-port/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drawable-en-notouch-12key/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</a:t>
            </a:r>
            <a:r>
              <a:rPr lang="en-US" altLang="ko-KR" sz="900" strike="sngStrike" dirty="0" err="1">
                <a:solidFill>
                  <a:schemeClr val="bg1">
                    <a:lumMod val="75000"/>
                  </a:schemeClr>
                </a:solidFill>
              </a:rPr>
              <a:t>ldpi</a:t>
            </a: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900" strike="sngStrike" dirty="0">
                <a:solidFill>
                  <a:schemeClr val="bg1">
                    <a:lumMod val="75000"/>
                  </a:schemeClr>
                </a:solidFill>
              </a:rPr>
              <a:t>drawable-port-notouch-12key/</a:t>
            </a:r>
          </a:p>
        </p:txBody>
      </p:sp>
    </p:spTree>
    <p:extLst>
      <p:ext uri="{BB962C8B-B14F-4D97-AF65-F5344CB8AC3E}">
        <p14:creationId xmlns:p14="http://schemas.microsoft.com/office/powerpoint/2010/main" val="228003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리소스 참조 방법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0391-C120-603D-7291-93934DA33586}"/>
              </a:ext>
            </a:extLst>
          </p:cNvPr>
          <p:cNvSpPr txBox="1"/>
          <p:nvPr/>
        </p:nvSpPr>
        <p:spPr>
          <a:xfrm>
            <a:off x="311150" y="2298772"/>
            <a:ext cx="3087814" cy="237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Resource </a:t>
            </a:r>
            <a:r>
              <a:rPr lang="ko-KR" altLang="en-US" sz="1000" dirty="0"/>
              <a:t>참조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코드에서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XML</a:t>
            </a:r>
            <a:r>
              <a:rPr lang="ko-KR" altLang="en-US" sz="1000" dirty="0"/>
              <a:t>에서 리소스 참조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CBDC6-C9F7-2EE8-D88A-A1A83010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4" y="2753541"/>
            <a:ext cx="2649864" cy="480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004D20-7E04-1B12-451C-29D0D831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44" y="4133335"/>
            <a:ext cx="2572109" cy="228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02123F-A851-F75D-570E-171528ABAE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7" t="55400" r="20461" b="30470"/>
          <a:stretch/>
        </p:blipFill>
        <p:spPr>
          <a:xfrm>
            <a:off x="390345" y="3480841"/>
            <a:ext cx="2572109" cy="1860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722EE8-4CD6-372C-4467-E5F22ED8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11" y="2742040"/>
            <a:ext cx="2232357" cy="9002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153A2A-9E1A-AE88-96D2-319A7CF82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794" y="2742040"/>
            <a:ext cx="2019516" cy="17577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D44472-3B45-39BD-73F7-4375D353F1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37" b="80463"/>
          <a:stretch/>
        </p:blipFill>
        <p:spPr>
          <a:xfrm>
            <a:off x="9691402" y="2742039"/>
            <a:ext cx="2189448" cy="583852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037BDF5-967E-6077-C398-44DD64E4323A}"/>
              </a:ext>
            </a:extLst>
          </p:cNvPr>
          <p:cNvCxnSpPr>
            <a:cxnSpLocks/>
          </p:cNvCxnSpPr>
          <p:nvPr/>
        </p:nvCxnSpPr>
        <p:spPr>
          <a:xfrm>
            <a:off x="1676398" y="3638946"/>
            <a:ext cx="39529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2BE1C-968E-E619-5FF0-6821FFE4D7DE}"/>
              </a:ext>
            </a:extLst>
          </p:cNvPr>
          <p:cNvCxnSpPr>
            <a:cxnSpLocks/>
          </p:cNvCxnSpPr>
          <p:nvPr/>
        </p:nvCxnSpPr>
        <p:spPr>
          <a:xfrm>
            <a:off x="2151735" y="3638946"/>
            <a:ext cx="66766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5216DEE-B341-4C63-A500-746AE5FEB3C4}"/>
              </a:ext>
            </a:extLst>
          </p:cNvPr>
          <p:cNvCxnSpPr>
            <a:cxnSpLocks/>
          </p:cNvCxnSpPr>
          <p:nvPr/>
        </p:nvCxnSpPr>
        <p:spPr>
          <a:xfrm>
            <a:off x="1566861" y="4353139"/>
            <a:ext cx="42862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5B2EB2-9B5C-DDE7-FBDD-FC008752E39D}"/>
              </a:ext>
            </a:extLst>
          </p:cNvPr>
          <p:cNvCxnSpPr>
            <a:cxnSpLocks/>
          </p:cNvCxnSpPr>
          <p:nvPr/>
        </p:nvCxnSpPr>
        <p:spPr>
          <a:xfrm>
            <a:off x="2071688" y="4353139"/>
            <a:ext cx="8270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5FD7C5-2DE0-936E-6FA0-7D7D232FF016}"/>
              </a:ext>
            </a:extLst>
          </p:cNvPr>
          <p:cNvSpPr txBox="1"/>
          <p:nvPr/>
        </p:nvSpPr>
        <p:spPr>
          <a:xfrm>
            <a:off x="311150" y="2553509"/>
            <a:ext cx="1029547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/>
              <a:t>res/values/string.xml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1C2D8B-D269-6393-3953-F56F09823194}"/>
              </a:ext>
            </a:extLst>
          </p:cNvPr>
          <p:cNvSpPr txBox="1"/>
          <p:nvPr/>
        </p:nvSpPr>
        <p:spPr>
          <a:xfrm>
            <a:off x="1551201" y="3620904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타입</a:t>
            </a:r>
            <a:endParaRPr lang="en-US" altLang="ko-KR" sz="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F9B80-6ABF-F25A-38D9-25CEE5479CEA}"/>
              </a:ext>
            </a:extLst>
          </p:cNvPr>
          <p:cNvSpPr txBox="1"/>
          <p:nvPr/>
        </p:nvSpPr>
        <p:spPr>
          <a:xfrm>
            <a:off x="2195970" y="3620904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이름</a:t>
            </a:r>
            <a:endParaRPr lang="en-US" altLang="ko-KR" sz="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B337E5-B79E-16D7-FE5A-C3861D64506F}"/>
              </a:ext>
            </a:extLst>
          </p:cNvPr>
          <p:cNvSpPr txBox="1"/>
          <p:nvPr/>
        </p:nvSpPr>
        <p:spPr>
          <a:xfrm>
            <a:off x="1447341" y="4320383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타입</a:t>
            </a:r>
            <a:endParaRPr lang="en-US" altLang="ko-KR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F4D7E-C774-8469-5692-8491B24B1FDC}"/>
              </a:ext>
            </a:extLst>
          </p:cNvPr>
          <p:cNvSpPr txBox="1"/>
          <p:nvPr/>
        </p:nvSpPr>
        <p:spPr>
          <a:xfrm>
            <a:off x="2195970" y="4320382"/>
            <a:ext cx="66766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리소스 이름</a:t>
            </a:r>
            <a:endParaRPr lang="en-US" altLang="ko-KR" sz="7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511043-5398-D07C-326E-D3F5DE09BA29}"/>
              </a:ext>
            </a:extLst>
          </p:cNvPr>
          <p:cNvSpPr/>
          <p:nvPr/>
        </p:nvSpPr>
        <p:spPr>
          <a:xfrm>
            <a:off x="558838" y="2993701"/>
            <a:ext cx="1989100" cy="9551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82AF906-781B-FCD8-872B-5A34CD1BFD03}"/>
              </a:ext>
            </a:extLst>
          </p:cNvPr>
          <p:cNvCxnSpPr>
            <a:cxnSpLocks/>
          </p:cNvCxnSpPr>
          <p:nvPr/>
        </p:nvCxnSpPr>
        <p:spPr>
          <a:xfrm flipH="1" flipV="1">
            <a:off x="1781173" y="3126769"/>
            <a:ext cx="317148" cy="363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26BC731-B449-23E3-81F9-FC76FC6C172B}"/>
              </a:ext>
            </a:extLst>
          </p:cNvPr>
          <p:cNvCxnSpPr>
            <a:cxnSpLocks/>
          </p:cNvCxnSpPr>
          <p:nvPr/>
        </p:nvCxnSpPr>
        <p:spPr>
          <a:xfrm flipH="1" flipV="1">
            <a:off x="1676398" y="3140553"/>
            <a:ext cx="395290" cy="983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E3FFF9-B293-972E-3663-529B82BBFF8C}"/>
              </a:ext>
            </a:extLst>
          </p:cNvPr>
          <p:cNvSpPr/>
          <p:nvPr/>
        </p:nvSpPr>
        <p:spPr>
          <a:xfrm>
            <a:off x="7543878" y="3840975"/>
            <a:ext cx="1454447" cy="1327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29EE41-768F-2413-5E44-CC084F7B120A}"/>
              </a:ext>
            </a:extLst>
          </p:cNvPr>
          <p:cNvSpPr/>
          <p:nvPr/>
        </p:nvSpPr>
        <p:spPr>
          <a:xfrm>
            <a:off x="5007482" y="2965332"/>
            <a:ext cx="2078286" cy="56715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DEDF78C-EFD4-FDDA-00A6-F0F2A81FBCCF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085768" y="3248910"/>
            <a:ext cx="458110" cy="670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A07C4C-C224-03FC-B891-26608740C0E4}"/>
              </a:ext>
            </a:extLst>
          </p:cNvPr>
          <p:cNvCxnSpPr>
            <a:cxnSpLocks/>
          </p:cNvCxnSpPr>
          <p:nvPr/>
        </p:nvCxnSpPr>
        <p:spPr>
          <a:xfrm flipV="1">
            <a:off x="8998325" y="3139797"/>
            <a:ext cx="1299410" cy="778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D716099-B8B2-08ED-3F36-9F48440348BA}"/>
              </a:ext>
            </a:extLst>
          </p:cNvPr>
          <p:cNvSpPr txBox="1"/>
          <p:nvPr/>
        </p:nvSpPr>
        <p:spPr>
          <a:xfrm>
            <a:off x="4764212" y="2321157"/>
            <a:ext cx="5175250" cy="260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스타일 속성을 참조하는 방법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1808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테마 </a:t>
            </a:r>
            <a:r>
              <a:rPr lang="en-US" altLang="ko-KR" sz="1500" dirty="0"/>
              <a:t>(Theme)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3028394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앱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전체의 디자인</a:t>
            </a:r>
            <a:r>
              <a:rPr lang="ko-KR" altLang="en-US" sz="1000" dirty="0"/>
              <a:t>을 지정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테마 요소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색상 </a:t>
            </a:r>
            <a:r>
              <a:rPr lang="en-US" altLang="ko-KR" sz="1000" dirty="0"/>
              <a:t>(</a:t>
            </a:r>
            <a:r>
              <a:rPr lang="ko-KR" altLang="en-US" sz="1000" dirty="0"/>
              <a:t>버튼</a:t>
            </a:r>
            <a:r>
              <a:rPr lang="en-US" altLang="ko-KR" sz="1000" dirty="0"/>
              <a:t>, </a:t>
            </a:r>
            <a:r>
              <a:rPr lang="ko-KR" altLang="en-US" sz="1000" dirty="0"/>
              <a:t>텍스트</a:t>
            </a:r>
            <a:r>
              <a:rPr lang="en-US" altLang="ko-KR" sz="1000" dirty="0"/>
              <a:t>, </a:t>
            </a:r>
            <a:r>
              <a:rPr lang="ko-KR" altLang="en-US" sz="1000" dirty="0"/>
              <a:t>배경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글꼴 및 텍스트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레이아웃 및 스타일 속성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앱</a:t>
            </a:r>
            <a:r>
              <a:rPr lang="en-US" altLang="ko-KR" sz="1000" dirty="0"/>
              <a:t> </a:t>
            </a:r>
            <a:r>
              <a:rPr lang="ko-KR" altLang="en-US" sz="1000" dirty="0"/>
              <a:t>아이콘 및 </a:t>
            </a:r>
            <a:r>
              <a:rPr lang="ko-KR" altLang="en-US" sz="1000" dirty="0" err="1"/>
              <a:t>액션바</a:t>
            </a:r>
            <a:r>
              <a:rPr lang="ko-KR" altLang="en-US" sz="1000" dirty="0"/>
              <a:t> 디자인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다이얼로그 스타일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리소스에 대한 참조 </a:t>
            </a:r>
            <a:r>
              <a:rPr lang="en-US" altLang="ko-KR" sz="1000" dirty="0"/>
              <a:t>(Ex. </a:t>
            </a:r>
            <a:r>
              <a:rPr lang="ko-KR" altLang="en-US" sz="1000" dirty="0"/>
              <a:t>이미지 및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A087F-B423-0AD2-FF5D-28146D46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85" y="1374001"/>
            <a:ext cx="4397858" cy="1623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E75E79-D226-D084-7BEF-348F9D74F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585" y="3117403"/>
            <a:ext cx="1948273" cy="3463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7CA2BA-9C40-3A61-B596-82425B453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925" y="1374001"/>
            <a:ext cx="2343150" cy="520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B0F0D-455C-DAF4-EAE3-2C4B0A7C3E49}"/>
              </a:ext>
            </a:extLst>
          </p:cNvPr>
          <p:cNvSpPr txBox="1"/>
          <p:nvPr/>
        </p:nvSpPr>
        <p:spPr>
          <a:xfrm>
            <a:off x="8720138" y="3117403"/>
            <a:ext cx="3420506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colorPrimaryDark: </a:t>
            </a:r>
            <a:r>
              <a:rPr lang="ko-KR" altLang="en-US" sz="800" dirty="0"/>
              <a:t>앱의 상단 바 등의 어두운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colorPrimary: </a:t>
            </a:r>
            <a:r>
              <a:rPr lang="ko-KR" altLang="en-US" sz="800" dirty="0"/>
              <a:t>앱의 주요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android:textColorPrimary: </a:t>
            </a:r>
            <a:r>
              <a:rPr lang="ko-KR" altLang="en-US" sz="800" dirty="0"/>
              <a:t>기본 텍스트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colorAccent: </a:t>
            </a:r>
            <a:r>
              <a:rPr lang="ko-KR" altLang="en-US" sz="800" dirty="0"/>
              <a:t>강조 색상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android:windowBackground: </a:t>
            </a:r>
            <a:r>
              <a:rPr lang="ko-KR" altLang="en-US" sz="800" dirty="0"/>
              <a:t>앱 창의 배경 색상</a:t>
            </a:r>
            <a:endParaRPr lang="en-US" altLang="ko-KR" sz="8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FE9ED20-508B-C7C5-0069-204769F931B7}"/>
              </a:ext>
            </a:extLst>
          </p:cNvPr>
          <p:cNvCxnSpPr>
            <a:cxnSpLocks/>
          </p:cNvCxnSpPr>
          <p:nvPr/>
        </p:nvCxnSpPr>
        <p:spPr>
          <a:xfrm flipH="1" flipV="1">
            <a:off x="7683504" y="3175000"/>
            <a:ext cx="819150" cy="82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FC69CD2-A9AB-3D51-DD77-919CD517E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94" y="3980428"/>
            <a:ext cx="2922684" cy="260057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585F9FF-B383-32B9-5354-6CF9B824EE90}"/>
              </a:ext>
            </a:extLst>
          </p:cNvPr>
          <p:cNvCxnSpPr>
            <a:cxnSpLocks/>
          </p:cNvCxnSpPr>
          <p:nvPr/>
        </p:nvCxnSpPr>
        <p:spPr>
          <a:xfrm flipH="1">
            <a:off x="7688264" y="3454400"/>
            <a:ext cx="819150" cy="231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3926DB8-787D-416E-DEAD-D9DE1263AD22}"/>
              </a:ext>
            </a:extLst>
          </p:cNvPr>
          <p:cNvCxnSpPr>
            <a:cxnSpLocks/>
          </p:cNvCxnSpPr>
          <p:nvPr/>
        </p:nvCxnSpPr>
        <p:spPr>
          <a:xfrm flipH="1">
            <a:off x="7386638" y="3821094"/>
            <a:ext cx="1127918" cy="465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58E948F-FB62-363A-AB36-F13ABBCE0745}"/>
              </a:ext>
            </a:extLst>
          </p:cNvPr>
          <p:cNvCxnSpPr>
            <a:cxnSpLocks/>
          </p:cNvCxnSpPr>
          <p:nvPr/>
        </p:nvCxnSpPr>
        <p:spPr>
          <a:xfrm flipH="1">
            <a:off x="6636544" y="3640167"/>
            <a:ext cx="1878012" cy="265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E1A9E3-2ED9-837A-DB29-EE27B9387AD3}"/>
              </a:ext>
            </a:extLst>
          </p:cNvPr>
          <p:cNvCxnSpPr>
            <a:cxnSpLocks/>
          </p:cNvCxnSpPr>
          <p:nvPr/>
        </p:nvCxnSpPr>
        <p:spPr>
          <a:xfrm flipH="1">
            <a:off x="7992629" y="4009101"/>
            <a:ext cx="521927" cy="65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CFB770-9D84-9A58-73FE-B60CFC7649F5}"/>
              </a:ext>
            </a:extLst>
          </p:cNvPr>
          <p:cNvSpPr/>
          <p:nvPr/>
        </p:nvSpPr>
        <p:spPr>
          <a:xfrm>
            <a:off x="8608455" y="3205241"/>
            <a:ext cx="123825" cy="12382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B1D1AC-5C24-33FC-E299-08C525C38780}"/>
              </a:ext>
            </a:extLst>
          </p:cNvPr>
          <p:cNvSpPr/>
          <p:nvPr/>
        </p:nvSpPr>
        <p:spPr>
          <a:xfrm>
            <a:off x="8608455" y="3387103"/>
            <a:ext cx="123825" cy="123825"/>
          </a:xfrm>
          <a:prstGeom prst="rect">
            <a:avLst/>
          </a:prstGeom>
          <a:solidFill>
            <a:srgbClr val="0088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E76ECD-9EB8-B782-15D4-CFFC2024EEFA}"/>
              </a:ext>
            </a:extLst>
          </p:cNvPr>
          <p:cNvSpPr/>
          <p:nvPr/>
        </p:nvSpPr>
        <p:spPr>
          <a:xfrm>
            <a:off x="8608455" y="3573728"/>
            <a:ext cx="123825" cy="1238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B036D6-1E2D-5B1E-42B0-C2C1502B5881}"/>
              </a:ext>
            </a:extLst>
          </p:cNvPr>
          <p:cNvSpPr/>
          <p:nvPr/>
        </p:nvSpPr>
        <p:spPr>
          <a:xfrm>
            <a:off x="8608455" y="3754193"/>
            <a:ext cx="123825" cy="1238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D44A2B-D228-B95A-7B11-C0B31E92961C}"/>
              </a:ext>
            </a:extLst>
          </p:cNvPr>
          <p:cNvSpPr/>
          <p:nvPr/>
        </p:nvSpPr>
        <p:spPr>
          <a:xfrm>
            <a:off x="8608455" y="3944166"/>
            <a:ext cx="123825" cy="12382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A3C736-DEA7-89A2-4F90-036CCC7AF719}"/>
              </a:ext>
            </a:extLst>
          </p:cNvPr>
          <p:cNvSpPr/>
          <p:nvPr/>
        </p:nvSpPr>
        <p:spPr>
          <a:xfrm>
            <a:off x="719136" y="5214938"/>
            <a:ext cx="1681162" cy="1143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893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지역화 </a:t>
            </a:r>
            <a:r>
              <a:rPr lang="en-US" altLang="ko-KR" sz="1500" dirty="0"/>
              <a:t>(Localization)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311150" y="746498"/>
            <a:ext cx="6363970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문자열이나 통화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같은 여러가지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를 사용자가 있는 지역에 따라 변경하는 것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Localization</a:t>
            </a:r>
            <a:r>
              <a:rPr lang="ko-KR" altLang="en-US" sz="1000" dirty="0"/>
              <a:t>의 원칙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Application</a:t>
            </a:r>
            <a:r>
              <a:rPr lang="ko-KR" altLang="en-US" sz="1000" dirty="0"/>
              <a:t>의 </a:t>
            </a:r>
            <a:r>
              <a:rPr lang="en-US" altLang="ko-KR" sz="1000" dirty="0"/>
              <a:t>UI </a:t>
            </a:r>
            <a:r>
              <a:rPr lang="ko-KR" altLang="en-US" sz="1000" dirty="0"/>
              <a:t>모든 콘텐츠는 코드와 분리시켜서 리소스 파일에 둔다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UI</a:t>
            </a:r>
            <a:r>
              <a:rPr lang="ko-KR" altLang="en-US" sz="1000" dirty="0"/>
              <a:t>의 동작은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코드에서 이루어지게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ko-KR" altLang="en-US" sz="1000" dirty="0"/>
              <a:t>사용자가 지역에 따라 다른 방법으로 입력을 해야 한다면 </a:t>
            </a:r>
            <a:r>
              <a:rPr lang="en-US" altLang="ko-KR" sz="1000" dirty="0"/>
              <a:t>Java </a:t>
            </a:r>
            <a:r>
              <a:rPr lang="ko-KR" altLang="en-US" sz="1000" dirty="0"/>
              <a:t>코드를 이용하여서 처리</a:t>
            </a:r>
            <a:r>
              <a:rPr lang="en-US" altLang="ko-KR" sz="10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A9D25-09F4-02B9-55A9-EAAA4E12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63" y="2668072"/>
            <a:ext cx="3572374" cy="643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E9A9F9-001D-2989-2E93-5468EFBD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98" y="2668072"/>
            <a:ext cx="2740831" cy="643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B77482-3B26-35CD-6D28-5EE97737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463" y="3368214"/>
            <a:ext cx="1878806" cy="3340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9E0868-8456-D5E8-D1F1-C8C6ED59F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998" y="3368214"/>
            <a:ext cx="1878806" cy="334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80FF26-EF39-712B-2FC3-7E1003F6BE0E}"/>
              </a:ext>
            </a:extLst>
          </p:cNvPr>
          <p:cNvSpPr txBox="1"/>
          <p:nvPr/>
        </p:nvSpPr>
        <p:spPr>
          <a:xfrm>
            <a:off x="4535463" y="2414861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/strings.xml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6002-3DB9-EDF9-70AB-59858A3B4637}"/>
              </a:ext>
            </a:extLst>
          </p:cNvPr>
          <p:cNvSpPr txBox="1"/>
          <p:nvPr/>
        </p:nvSpPr>
        <p:spPr>
          <a:xfrm>
            <a:off x="8489998" y="2393638"/>
            <a:ext cx="128900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values-ko/strings.xml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6B644-4C92-F460-7B31-435D1FD73F4F}"/>
              </a:ext>
            </a:extLst>
          </p:cNvPr>
          <p:cNvSpPr txBox="1"/>
          <p:nvPr/>
        </p:nvSpPr>
        <p:spPr>
          <a:xfrm>
            <a:off x="65185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050DA8-3F0A-8B0B-5F96-013858FB28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6" t="34466" r="38372" b="5663"/>
          <a:stretch/>
        </p:blipFill>
        <p:spPr>
          <a:xfrm>
            <a:off x="311150" y="3363001"/>
            <a:ext cx="3111500" cy="25209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7654CE-9ED5-B63C-91AB-E57021076AF4}"/>
              </a:ext>
            </a:extLst>
          </p:cNvPr>
          <p:cNvSpPr txBox="1"/>
          <p:nvPr/>
        </p:nvSpPr>
        <p:spPr>
          <a:xfrm>
            <a:off x="10493686" y="4496872"/>
            <a:ext cx="163038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drawable-</a:t>
            </a:r>
            <a:r>
              <a:rPr lang="en-US" altLang="ko-KR" sz="800" dirty="0" err="1"/>
              <a:t>en</a:t>
            </a:r>
            <a:r>
              <a:rPr lang="en-US" altLang="ko-KR" sz="800" dirty="0"/>
              <a:t>/image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A5B972A-02E8-E25F-1206-A99EED6CD305}"/>
              </a:ext>
            </a:extLst>
          </p:cNvPr>
          <p:cNvCxnSpPr>
            <a:cxnSpLocks/>
          </p:cNvCxnSpPr>
          <p:nvPr/>
        </p:nvCxnSpPr>
        <p:spPr>
          <a:xfrm flipH="1">
            <a:off x="6200775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29F1B12-F438-F894-9FE0-A5B3FD3EF0E9}"/>
              </a:ext>
            </a:extLst>
          </p:cNvPr>
          <p:cNvCxnSpPr>
            <a:cxnSpLocks/>
          </p:cNvCxnSpPr>
          <p:nvPr/>
        </p:nvCxnSpPr>
        <p:spPr>
          <a:xfrm flipH="1">
            <a:off x="10168779" y="4647290"/>
            <a:ext cx="3746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A80CD0-2FDE-3E80-71EA-E68973C80021}"/>
              </a:ext>
            </a:extLst>
          </p:cNvPr>
          <p:cNvSpPr/>
          <p:nvPr/>
        </p:nvSpPr>
        <p:spPr>
          <a:xfrm>
            <a:off x="617536" y="4439722"/>
            <a:ext cx="209391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7668B5-AFFE-40F2-619F-044342353F94}"/>
              </a:ext>
            </a:extLst>
          </p:cNvPr>
          <p:cNvSpPr/>
          <p:nvPr/>
        </p:nvSpPr>
        <p:spPr>
          <a:xfrm>
            <a:off x="617536" y="5676384"/>
            <a:ext cx="2239964" cy="20756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43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보안 </a:t>
            </a:r>
            <a:r>
              <a:rPr lang="en-US" altLang="ko-KR" sz="1500" dirty="0"/>
              <a:t>(Security)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6AB5-1FE8-39A1-7F67-C08294BC85C1}"/>
              </a:ext>
            </a:extLst>
          </p:cNvPr>
          <p:cNvSpPr txBox="1"/>
          <p:nvPr/>
        </p:nvSpPr>
        <p:spPr>
          <a:xfrm>
            <a:off x="311150" y="848889"/>
            <a:ext cx="5175250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구조 </a:t>
            </a:r>
            <a:r>
              <a:rPr lang="en-US" altLang="ko-KR" sz="1200" dirty="0"/>
              <a:t>(Security Architecture)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어떠한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도 다른 </a:t>
            </a:r>
            <a:r>
              <a:rPr lang="en-US" altLang="ko-KR" sz="1000" dirty="0">
                <a:solidFill>
                  <a:srgbClr val="FF0000"/>
                </a:solidFill>
              </a:rPr>
              <a:t>application</a:t>
            </a:r>
            <a:r>
              <a:rPr lang="ko-KR" altLang="en-US" sz="1000" dirty="0">
                <a:solidFill>
                  <a:srgbClr val="FF0000"/>
                </a:solidFill>
              </a:rPr>
              <a:t>에 해를 가할 수 있는 동작을 수행할 수 없다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7F3F3-9DDD-B034-FE18-4E7CE593D437}"/>
              </a:ext>
            </a:extLst>
          </p:cNvPr>
          <p:cNvSpPr txBox="1"/>
          <p:nvPr/>
        </p:nvSpPr>
        <p:spPr>
          <a:xfrm>
            <a:off x="311150" y="1648123"/>
            <a:ext cx="6565900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보안 체계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Application</a:t>
            </a:r>
            <a:r>
              <a:rPr lang="ko-KR" altLang="en-US" sz="1000" b="1" dirty="0"/>
              <a:t>의 권한 관리</a:t>
            </a:r>
            <a:br>
              <a:rPr lang="en-US" altLang="ko-KR" sz="1000" dirty="0"/>
            </a:br>
            <a:r>
              <a:rPr lang="en-US" altLang="ko-KR" sz="1000" dirty="0"/>
              <a:t>- Android</a:t>
            </a:r>
            <a:r>
              <a:rPr lang="ko-KR" altLang="en-US" sz="1000" dirty="0"/>
              <a:t>에 설치된 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일반 사용자 권한으로 실행</a:t>
            </a:r>
            <a:br>
              <a:rPr lang="en-US" altLang="ko-KR" sz="1000" dirty="0"/>
            </a:br>
            <a:r>
              <a:rPr lang="en-US" altLang="ko-KR" sz="1000" dirty="0"/>
              <a:t>  -&gt; OS</a:t>
            </a:r>
            <a:r>
              <a:rPr lang="ko-KR" altLang="en-US" sz="1000" dirty="0"/>
              <a:t> 시스템이나 다른 사용자의 파일에 접근할 수 없음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사용자 데이터에 접근 시 모든 사항을 </a:t>
            </a:r>
            <a:r>
              <a:rPr lang="en-US" altLang="ko-KR" sz="1000" dirty="0"/>
              <a:t>application </a:t>
            </a:r>
            <a:r>
              <a:rPr lang="ko-KR" altLang="en-US" sz="1000" dirty="0"/>
              <a:t>사양에 명시하고 사용자 동의를 받아야 함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모든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은 설치 시 자신의 고유한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를 할당 받아 동작</a:t>
            </a:r>
            <a:br>
              <a:rPr lang="en-US" altLang="ko-KR" sz="1000" dirty="0"/>
            </a:br>
            <a:r>
              <a:rPr lang="en-US" altLang="ko-KR" sz="1000" dirty="0"/>
              <a:t>  -&gt; Android package, </a:t>
            </a:r>
            <a:r>
              <a:rPr lang="ko-KR" altLang="en-US" sz="1000" dirty="0"/>
              <a:t>동작하는 </a:t>
            </a:r>
            <a:r>
              <a:rPr lang="en-US" altLang="ko-KR" sz="1000" dirty="0"/>
              <a:t>device</a:t>
            </a:r>
            <a:r>
              <a:rPr lang="ko-KR" altLang="en-US" sz="1000" dirty="0"/>
              <a:t>에 따라서 사용자 </a:t>
            </a:r>
            <a:r>
              <a:rPr lang="en-US" altLang="ko-KR" sz="1000" dirty="0"/>
              <a:t>ID</a:t>
            </a:r>
            <a:r>
              <a:rPr lang="ko-KR" altLang="en-US" sz="1000" dirty="0"/>
              <a:t>가 달라짐</a:t>
            </a:r>
            <a:br>
              <a:rPr lang="en-US" altLang="ko-KR" sz="1000" dirty="0"/>
            </a:br>
            <a:r>
              <a:rPr lang="en-US" altLang="ko-KR" sz="1000" dirty="0"/>
              <a:t>      (package</a:t>
            </a:r>
            <a:r>
              <a:rPr lang="ko-KR" altLang="en-US" sz="1000" dirty="0"/>
              <a:t>가 장치에 설치되어 있는 동안에는 변경되지 않음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Application Signing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설치되는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대해 개발자가 서명</a:t>
            </a:r>
            <a:br>
              <a:rPr lang="en-US" altLang="ko-KR" sz="1000" dirty="0"/>
            </a:br>
            <a:r>
              <a:rPr lang="en-US" altLang="ko-KR" sz="1000" dirty="0"/>
              <a:t>- Application</a:t>
            </a:r>
            <a:r>
              <a:rPr lang="ko-KR" altLang="en-US" sz="1000" dirty="0"/>
              <a:t>의 통제권을 개발자가 갖도록 하는 것이 목적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b="1" dirty="0"/>
              <a:t>Sandbox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외부로부터 들어온 프로그램이 보호된 영역에서 동작해 시스템이 부정하게 조작되는 것을 막는 보안 형태</a:t>
            </a:r>
            <a:br>
              <a:rPr lang="en-US" altLang="ko-KR" sz="1000" dirty="0"/>
            </a:br>
            <a:r>
              <a:rPr lang="en-US" altLang="ko-KR" sz="1000" dirty="0"/>
              <a:t>- Android application </a:t>
            </a:r>
            <a:r>
              <a:rPr lang="ko-KR" altLang="en-US" sz="1000" dirty="0"/>
              <a:t>은 </a:t>
            </a:r>
            <a:r>
              <a:rPr lang="en-US" altLang="ko-KR" sz="1000" dirty="0"/>
              <a:t>sandbox process </a:t>
            </a:r>
            <a:r>
              <a:rPr lang="ko-KR" altLang="en-US" sz="1000" dirty="0"/>
              <a:t>내부에서 실행되며</a:t>
            </a:r>
            <a:r>
              <a:rPr lang="en-US" altLang="ko-KR" sz="1000" dirty="0"/>
              <a:t>, </a:t>
            </a:r>
            <a:r>
              <a:rPr lang="ko-KR" altLang="en-US" sz="1000" dirty="0"/>
              <a:t>시스템과 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접근하는 것을 통제하지만 특정 형태를 갖추어 권한을 요청하는 것은 허용</a:t>
            </a:r>
            <a:br>
              <a:rPr lang="en-US" altLang="ko-KR" sz="1000" dirty="0"/>
            </a:b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56740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EF426-7C7B-0141-5C91-422B379300BD}"/>
              </a:ext>
            </a:extLst>
          </p:cNvPr>
          <p:cNvSpPr txBox="1"/>
          <p:nvPr/>
        </p:nvSpPr>
        <p:spPr>
          <a:xfrm>
            <a:off x="1863224" y="1428314"/>
            <a:ext cx="636397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/>
              <a:t>설치 시간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이 설치될 때 자동으로 부여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b="1" dirty="0"/>
              <a:t>런타임 권한</a:t>
            </a:r>
            <a:r>
              <a:rPr lang="en-US" altLang="ko-KR" sz="1000" dirty="0"/>
              <a:t>: App</a:t>
            </a:r>
            <a:r>
              <a:rPr lang="ko-KR" altLang="en-US" sz="1000" dirty="0"/>
              <a:t>에서 런타임에 사용자에게 권한을 요청해야 함</a:t>
            </a:r>
            <a:endParaRPr lang="en-US" altLang="ko-KR" sz="1000" dirty="0"/>
          </a:p>
        </p:txBody>
      </p:sp>
      <p:pic>
        <p:nvPicPr>
          <p:cNvPr id="2050" name="Picture 2" descr="앱 권한을 사용하는 워크플로">
            <a:extLst>
              <a:ext uri="{FF2B5EF4-FFF2-40B4-BE49-F238E27FC236}">
                <a16:creationId xmlns:a16="http://schemas.microsoft.com/office/drawing/2014/main" id="{1CFF8AC4-4BE4-C91C-03E0-34F8C3D0A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83" y="2010390"/>
            <a:ext cx="7315649" cy="315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15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권한</a:t>
            </a:r>
            <a:r>
              <a:rPr lang="en-US" altLang="ko-KR" sz="1500" dirty="0"/>
              <a:t> (Permission)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391900" y="65810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Ch10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A26B31-3930-E60E-70FF-4B5AEE651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03" r="20637" b="1"/>
          <a:stretch/>
        </p:blipFill>
        <p:spPr>
          <a:xfrm>
            <a:off x="5086480" y="1814183"/>
            <a:ext cx="4118480" cy="4226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EFB5A6-6FD7-8E39-2264-8730BC9DF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20"/>
          <a:stretch/>
        </p:blipFill>
        <p:spPr>
          <a:xfrm>
            <a:off x="151894" y="1814183"/>
            <a:ext cx="4846826" cy="34718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D663ED-45F4-0002-EEA7-D8AFE47C0AD3}"/>
              </a:ext>
            </a:extLst>
          </p:cNvPr>
          <p:cNvSpPr/>
          <p:nvPr/>
        </p:nvSpPr>
        <p:spPr>
          <a:xfrm>
            <a:off x="5263186" y="3138080"/>
            <a:ext cx="3941774" cy="19452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5D335-2BC9-7BE2-D654-F8D3CCAA99A8}"/>
              </a:ext>
            </a:extLst>
          </p:cNvPr>
          <p:cNvSpPr txBox="1"/>
          <p:nvPr/>
        </p:nvSpPr>
        <p:spPr>
          <a:xfrm>
            <a:off x="5489347" y="2884869"/>
            <a:ext cx="289666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사용자에게 권한 요청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CA97C2-1151-3633-ECFE-2BA2B1969680}"/>
              </a:ext>
            </a:extLst>
          </p:cNvPr>
          <p:cNvSpPr/>
          <p:nvPr/>
        </p:nvSpPr>
        <p:spPr>
          <a:xfrm>
            <a:off x="311150" y="3964248"/>
            <a:ext cx="4687570" cy="132178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0ABE1-79A6-E88C-49D1-D52405E1251D}"/>
              </a:ext>
            </a:extLst>
          </p:cNvPr>
          <p:cNvSpPr txBox="1"/>
          <p:nvPr/>
        </p:nvSpPr>
        <p:spPr>
          <a:xfrm>
            <a:off x="645595" y="3711037"/>
            <a:ext cx="289666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권한이 허용되었을 때 호출되는 </a:t>
            </a:r>
            <a:r>
              <a:rPr lang="en-US" altLang="ko-KR" sz="800" dirty="0">
                <a:solidFill>
                  <a:srgbClr val="FF0000"/>
                </a:solidFill>
              </a:rPr>
              <a:t>Callback 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04F18-351C-1000-775E-2E0506F29551}"/>
              </a:ext>
            </a:extLst>
          </p:cNvPr>
          <p:cNvSpPr txBox="1"/>
          <p:nvPr/>
        </p:nvSpPr>
        <p:spPr>
          <a:xfrm>
            <a:off x="5489346" y="1193261"/>
            <a:ext cx="2896663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</a:rPr>
              <a:t>권한이 허용되어 있는지 확인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-&gt; </a:t>
            </a:r>
            <a:r>
              <a:rPr lang="ko-KR" altLang="en-US" sz="800" dirty="0">
                <a:solidFill>
                  <a:srgbClr val="FF0000"/>
                </a:solidFill>
              </a:rPr>
              <a:t>권한 허용 시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ko-KR" altLang="en-US" sz="800" dirty="0">
                <a:solidFill>
                  <a:srgbClr val="FF0000"/>
                </a:solidFill>
              </a:rPr>
              <a:t>카메라 동작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>
                <a:solidFill>
                  <a:srgbClr val="FF0000"/>
                </a:solidFill>
              </a:rPr>
              <a:t>-&gt; </a:t>
            </a:r>
            <a:r>
              <a:rPr lang="ko-KR" altLang="en-US" sz="800" dirty="0">
                <a:solidFill>
                  <a:srgbClr val="FF0000"/>
                </a:solidFill>
              </a:rPr>
              <a:t>권한 미 허용 시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ko-KR" altLang="en-US" sz="800" dirty="0">
                <a:solidFill>
                  <a:srgbClr val="FF0000"/>
                </a:solidFill>
              </a:rPr>
              <a:t>권한 허용 요청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3F9E64-911B-52D8-F099-D0957E554FF0}"/>
              </a:ext>
            </a:extLst>
          </p:cNvPr>
          <p:cNvSpPr/>
          <p:nvPr/>
        </p:nvSpPr>
        <p:spPr>
          <a:xfrm>
            <a:off x="5263186" y="1823339"/>
            <a:ext cx="3941774" cy="106153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FD5D06-5513-915F-F386-B9D7C4F8E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560" y="746498"/>
            <a:ext cx="1310220" cy="29116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230604-3F11-61B6-68B1-B63C53A7E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6559" y="3711037"/>
            <a:ext cx="1310219" cy="2911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3926D7-67AB-F175-CCD1-FE426C2EC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865" y="3711037"/>
            <a:ext cx="1310219" cy="29115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CA6519-64C3-3AC1-8731-4702B2E24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720" y="746498"/>
            <a:ext cx="1310220" cy="2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6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311467" y="6581001"/>
            <a:ext cx="88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Ch7, 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214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https://velog.io/@haero_kim/Android-LayoutInflater-%EC%95%8C%EC%95%84%EB%B3%B4%EA%B8%B0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https://itstory1592.tistory.com/127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https://slidesplayer.org/slide/14791131/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https://m.blog.naver.com/chanhyuck1021/221078841316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https://www.dre.vanderbilt.edu/~schmidt/android/android-4.0/out/target/common/docs/doc-comment-check/guide/topics/resources/index.html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https://developer.android.com/guide/topics/resources/providing-resources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복습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46498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 Menu</a:t>
            </a:r>
            <a:r>
              <a:rPr lang="ko-KR" altLang="en-US" sz="800" dirty="0"/>
              <a:t> 옵션에서 </a:t>
            </a:r>
            <a:r>
              <a:rPr lang="en-US" altLang="ko-KR" sz="800" dirty="0"/>
              <a:t>icon</a:t>
            </a:r>
            <a:r>
              <a:rPr lang="ko-KR" altLang="en-US" sz="800" dirty="0"/>
              <a:t>이 보이지 않는 이유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A.</a:t>
            </a:r>
            <a:r>
              <a:rPr lang="ko-KR" altLang="en-US" sz="800" dirty="0"/>
              <a:t>  </a:t>
            </a:r>
            <a:r>
              <a:rPr lang="en-US" altLang="ko-KR" sz="800" dirty="0"/>
              <a:t>API Level</a:t>
            </a:r>
            <a:r>
              <a:rPr lang="ko-KR" altLang="en-US" sz="800" dirty="0"/>
              <a:t> </a:t>
            </a:r>
            <a:r>
              <a:rPr lang="en-US" altLang="ko-KR" sz="800" dirty="0"/>
              <a:t>11</a:t>
            </a:r>
            <a:r>
              <a:rPr lang="ko-KR" altLang="en-US" sz="800" dirty="0"/>
              <a:t> 이후로 옵션 메뉴에서는 보이지 않도록 기본 설정</a:t>
            </a:r>
            <a:br>
              <a:rPr lang="en-US" altLang="ko-KR" sz="800" dirty="0"/>
            </a:br>
            <a:r>
              <a:rPr lang="en-US" altLang="ko-KR" sz="800" dirty="0"/>
              <a:t>     </a:t>
            </a:r>
            <a:r>
              <a:rPr lang="en-US" altLang="ko-KR" sz="800" b="1" dirty="0" err="1"/>
              <a:t>setForceShowIcon</a:t>
            </a:r>
            <a:r>
              <a:rPr lang="en-US" altLang="ko-KR" sz="800" b="1" dirty="0"/>
              <a:t>( )</a:t>
            </a:r>
            <a:r>
              <a:rPr lang="ko-KR" altLang="en-US" sz="800" b="1" dirty="0"/>
              <a:t>을 통해 </a:t>
            </a:r>
            <a:r>
              <a:rPr lang="en-US" altLang="ko-KR" sz="800" b="1" dirty="0"/>
              <a:t>icon</a:t>
            </a:r>
            <a:r>
              <a:rPr lang="ko-KR" altLang="en-US" sz="800" b="1" dirty="0"/>
              <a:t>이 보이게 설정 가능 </a:t>
            </a:r>
            <a:endParaRPr lang="en-US" altLang="ko-KR" sz="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5"/>
          <a:stretch/>
        </p:blipFill>
        <p:spPr>
          <a:xfrm>
            <a:off x="510117" y="3208213"/>
            <a:ext cx="1535972" cy="1665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7" t="35367" r="-362" b="3628"/>
          <a:stretch/>
        </p:blipFill>
        <p:spPr>
          <a:xfrm>
            <a:off x="510117" y="1430867"/>
            <a:ext cx="4476750" cy="16658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12D26B-7918-E16C-B90B-800EAA516447}"/>
              </a:ext>
            </a:extLst>
          </p:cNvPr>
          <p:cNvSpPr/>
          <p:nvPr/>
        </p:nvSpPr>
        <p:spPr>
          <a:xfrm>
            <a:off x="653884" y="1741297"/>
            <a:ext cx="1077549" cy="1002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B87DC1-EE90-9BBB-AC37-5D8C1B86E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264"/>
          <a:stretch/>
        </p:blipFill>
        <p:spPr>
          <a:xfrm>
            <a:off x="5804330" y="5362956"/>
            <a:ext cx="1447893" cy="8543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945CD3-09BA-DC98-50EB-92B856DE44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7333770" y="5362957"/>
            <a:ext cx="1447892" cy="854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53EB6D-6EEC-225E-1130-F8BF969707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6263"/>
          <a:stretch/>
        </p:blipFill>
        <p:spPr>
          <a:xfrm>
            <a:off x="8825163" y="5362957"/>
            <a:ext cx="1447888" cy="8543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C6BAEF-030B-6AEE-5B0B-759744B6E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264"/>
          <a:stretch/>
        </p:blipFill>
        <p:spPr>
          <a:xfrm>
            <a:off x="10316552" y="5362957"/>
            <a:ext cx="1447892" cy="8543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21BDCE-27F1-A6C8-5D60-D4611EDDE42F}"/>
              </a:ext>
            </a:extLst>
          </p:cNvPr>
          <p:cNvSpPr txBox="1"/>
          <p:nvPr/>
        </p:nvSpPr>
        <p:spPr>
          <a:xfrm>
            <a:off x="5592033" y="746498"/>
            <a:ext cx="564746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Q.  Submenu</a:t>
            </a:r>
            <a:r>
              <a:rPr lang="ko-KR" altLang="en-US" sz="800" dirty="0"/>
              <a:t>에서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기능이 있는가</a:t>
            </a:r>
            <a:r>
              <a:rPr lang="en-US" altLang="ko-KR" sz="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A.</a:t>
            </a:r>
            <a:r>
              <a:rPr lang="ko-KR" altLang="en-US" sz="800" dirty="0"/>
              <a:t>  기본적으로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기능은 존재하지 않음</a:t>
            </a:r>
            <a:br>
              <a:rPr lang="en-US" altLang="ko-KR" sz="800" dirty="0"/>
            </a:br>
            <a:r>
              <a:rPr lang="en-US" altLang="ko-KR" sz="800" dirty="0"/>
              <a:t>     </a:t>
            </a:r>
            <a:r>
              <a:rPr lang="ko-KR" altLang="en-US" sz="800" dirty="0"/>
              <a:t>대신</a:t>
            </a:r>
            <a:r>
              <a:rPr lang="en-US" altLang="ko-KR" sz="800" dirty="0"/>
              <a:t>, submenu</a:t>
            </a:r>
            <a:r>
              <a:rPr lang="ko-KR" altLang="en-US" sz="800" dirty="0"/>
              <a:t>에서 특정 </a:t>
            </a:r>
            <a:r>
              <a:rPr lang="en-US" altLang="ko-KR" sz="800" dirty="0"/>
              <a:t>menu </a:t>
            </a:r>
            <a:r>
              <a:rPr lang="ko-KR" altLang="en-US" sz="800" dirty="0"/>
              <a:t>선택 시</a:t>
            </a:r>
            <a:r>
              <a:rPr lang="en-US" altLang="ko-KR" sz="800" dirty="0"/>
              <a:t>, </a:t>
            </a:r>
            <a:r>
              <a:rPr lang="ko-KR" altLang="en-US" sz="800" dirty="0" err="1"/>
              <a:t>뒤로가기</a:t>
            </a:r>
            <a:r>
              <a:rPr lang="ko-KR" altLang="en-US" sz="800" dirty="0"/>
              <a:t> 기능을 수행하도록 구현 가능</a:t>
            </a:r>
            <a:endParaRPr lang="en-US" altLang="ko-KR" sz="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D0CD5E-BD58-581B-71F0-C7515FC2C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325" y="1430868"/>
            <a:ext cx="3332679" cy="382693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94E471-299C-D2E8-9B2A-6293E956C984}"/>
              </a:ext>
            </a:extLst>
          </p:cNvPr>
          <p:cNvSpPr/>
          <p:nvPr/>
        </p:nvSpPr>
        <p:spPr>
          <a:xfrm>
            <a:off x="5958616" y="4002371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45B768-5714-8286-522B-D4339F6A86A4}"/>
              </a:ext>
            </a:extLst>
          </p:cNvPr>
          <p:cNvCxnSpPr>
            <a:cxnSpLocks/>
          </p:cNvCxnSpPr>
          <p:nvPr/>
        </p:nvCxnSpPr>
        <p:spPr>
          <a:xfrm>
            <a:off x="7613650" y="4207811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BBDF19-BF0A-7D19-3411-E42C32C5F0CD}"/>
              </a:ext>
            </a:extLst>
          </p:cNvPr>
          <p:cNvSpPr/>
          <p:nvPr/>
        </p:nvSpPr>
        <p:spPr>
          <a:xfrm>
            <a:off x="6258955" y="5447331"/>
            <a:ext cx="544903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D06CAC-5701-9AF8-9315-DCE21D97FA90}"/>
              </a:ext>
            </a:extLst>
          </p:cNvPr>
          <p:cNvSpPr/>
          <p:nvPr/>
        </p:nvSpPr>
        <p:spPr>
          <a:xfrm>
            <a:off x="7785264" y="5925962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35F656-006C-1315-1C13-55631A2A4888}"/>
              </a:ext>
            </a:extLst>
          </p:cNvPr>
          <p:cNvSpPr/>
          <p:nvPr/>
        </p:nvSpPr>
        <p:spPr>
          <a:xfrm>
            <a:off x="9277514" y="5594684"/>
            <a:ext cx="656267" cy="1473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7FF6FD-B44E-9CC6-32E0-F224701C985D}"/>
              </a:ext>
            </a:extLst>
          </p:cNvPr>
          <p:cNvSpPr/>
          <p:nvPr/>
        </p:nvSpPr>
        <p:spPr>
          <a:xfrm>
            <a:off x="10766589" y="5594684"/>
            <a:ext cx="656267" cy="47863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7DDE5C-6D2E-7135-0A57-FAF32C1AA23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803858" y="5521008"/>
            <a:ext cx="981406" cy="286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06A8F5-D9C1-5D40-0167-9830BDE7CED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441531" y="5742037"/>
            <a:ext cx="835983" cy="257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EC4F0B-66D6-6ED7-B5B7-E3804D9B718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9933781" y="5668361"/>
            <a:ext cx="832808" cy="165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5C6CF1-C2C3-3C88-276F-50AE4BF8D0DE}"/>
              </a:ext>
            </a:extLst>
          </p:cNvPr>
          <p:cNvSpPr/>
          <p:nvPr/>
        </p:nvSpPr>
        <p:spPr>
          <a:xfrm>
            <a:off x="5958616" y="3584540"/>
            <a:ext cx="1655034" cy="4108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B4A5E-03F1-F63D-72F7-4CD4BC6FBB1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613650" y="3772767"/>
            <a:ext cx="16570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45513B-F8D4-8083-0278-29451068B939}"/>
              </a:ext>
            </a:extLst>
          </p:cNvPr>
          <p:cNvSpPr txBox="1"/>
          <p:nvPr/>
        </p:nvSpPr>
        <p:spPr>
          <a:xfrm>
            <a:off x="9270696" y="3646161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Edit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sub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5BA301-528D-4C89-07C7-E398D6DA39DA}"/>
              </a:ext>
            </a:extLst>
          </p:cNvPr>
          <p:cNvSpPr txBox="1"/>
          <p:nvPr/>
        </p:nvSpPr>
        <p:spPr>
          <a:xfrm>
            <a:off x="9270696" y="4081205"/>
            <a:ext cx="24937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back</a:t>
            </a:r>
            <a:r>
              <a:rPr lang="ko-KR" altLang="en-US" sz="800" dirty="0"/>
              <a:t> 버튼을 터치하면 </a:t>
            </a:r>
            <a:r>
              <a:rPr lang="en-US" altLang="ko-KR" sz="800" dirty="0"/>
              <a:t>main menu </a:t>
            </a:r>
            <a:r>
              <a:rPr lang="ko-KR" altLang="en-US" sz="800" dirty="0"/>
              <a:t>표시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86198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ViewPager</a:t>
            </a:r>
            <a:r>
              <a:rPr lang="en-US" altLang="ko-KR" sz="1500" dirty="0"/>
              <a:t> (</a:t>
            </a:r>
            <a:r>
              <a:rPr lang="en-US" altLang="ko-KR" sz="1500" dirty="0" err="1"/>
              <a:t>isViewFromObject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Q. Menu</a:t>
            </a:r>
            <a:r>
              <a:rPr lang="ko-KR" altLang="en-US" sz="1200" dirty="0"/>
              <a:t> 옵션에서 </a:t>
            </a:r>
            <a:r>
              <a:rPr lang="en-US" altLang="ko-KR" sz="1200" dirty="0"/>
              <a:t>icon</a:t>
            </a:r>
            <a:r>
              <a:rPr lang="ko-KR" altLang="en-US" sz="1200" dirty="0"/>
              <a:t>이 보이지 않는 이유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lang="en-US" altLang="ko-KR" sz="1200" dirty="0"/>
              <a:t>API Level</a:t>
            </a:r>
            <a:r>
              <a:rPr lang="ko-KR" altLang="en-US" sz="1200" dirty="0"/>
              <a:t> </a:t>
            </a:r>
            <a:r>
              <a:rPr lang="en-US" altLang="ko-KR" sz="1200" dirty="0"/>
              <a:t>11</a:t>
            </a:r>
            <a:r>
              <a:rPr lang="ko-KR" altLang="en-US" sz="1200" dirty="0"/>
              <a:t> 이후로 옵션 메뉴에서는 보이지 않도록 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1B552-9F2D-4C80-17F6-C1DA354F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96" y="1665746"/>
            <a:ext cx="1911117" cy="33975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9F20C6-B05F-F2D1-BA39-37B6FD1F8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06" y="1665746"/>
            <a:ext cx="4595071" cy="27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Inflate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LayoutInflater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Layout XML </a:t>
            </a:r>
            <a:r>
              <a:rPr lang="ko-KR" altLang="en-US" sz="1200" dirty="0"/>
              <a:t>파일을 통해 </a:t>
            </a:r>
            <a:r>
              <a:rPr lang="en-US" altLang="ko-KR" sz="1200" dirty="0"/>
              <a:t>View </a:t>
            </a:r>
            <a:r>
              <a:rPr lang="ko-KR" altLang="en-US" sz="1200" dirty="0"/>
              <a:t>객체를 </a:t>
            </a:r>
            <a:r>
              <a:rPr lang="ko-KR" altLang="en-US" sz="1200" dirty="0" err="1"/>
              <a:t>실체화하여</a:t>
            </a:r>
            <a:r>
              <a:rPr lang="ko-KR" altLang="en-US" sz="1200" dirty="0"/>
              <a:t> 반환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DEE18D-7551-6C65-9D1A-3D9117E0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365420"/>
            <a:ext cx="5163962" cy="200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E33CA5-DC27-0B0E-E507-8C38DE47B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615260"/>
            <a:ext cx="3310040" cy="66200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C7A5DDA-A729-F296-BBFF-661145248AC3}"/>
              </a:ext>
            </a:extLst>
          </p:cNvPr>
          <p:cNvCxnSpPr>
            <a:cxnSpLocks/>
          </p:cNvCxnSpPr>
          <p:nvPr/>
        </p:nvCxnSpPr>
        <p:spPr>
          <a:xfrm>
            <a:off x="593220" y="4097653"/>
            <a:ext cx="253098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D181C4-7514-D40C-76AE-5C3A4072D596}"/>
              </a:ext>
            </a:extLst>
          </p:cNvPr>
          <p:cNvSpPr txBox="1"/>
          <p:nvPr/>
        </p:nvSpPr>
        <p:spPr>
          <a:xfrm>
            <a:off x="381001" y="4277268"/>
            <a:ext cx="441889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setContentView</a:t>
            </a:r>
            <a:r>
              <a:rPr lang="ko-KR" altLang="en-US" sz="1000" dirty="0"/>
              <a:t>의 내부에서 </a:t>
            </a:r>
            <a:r>
              <a:rPr lang="en-US" altLang="ko-KR" sz="1000" dirty="0"/>
              <a:t>XML </a:t>
            </a:r>
            <a:r>
              <a:rPr lang="ko-KR" altLang="en-US" sz="1000" dirty="0"/>
              <a:t>파일을 </a:t>
            </a:r>
            <a:r>
              <a:rPr lang="en-US" altLang="ko-KR" sz="1000" dirty="0"/>
              <a:t>inflation</a:t>
            </a:r>
            <a:r>
              <a:rPr lang="ko-KR" altLang="en-US" sz="1000" dirty="0"/>
              <a:t>하여 </a:t>
            </a:r>
            <a:r>
              <a:rPr lang="en-US" altLang="ko-KR" sz="1000" dirty="0"/>
              <a:t>View </a:t>
            </a:r>
            <a:r>
              <a:rPr lang="ko-KR" altLang="en-US" sz="1000" dirty="0"/>
              <a:t>객체로 변환</a:t>
            </a: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59D102-2489-4ECA-262D-828302A1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939" y="1205929"/>
            <a:ext cx="4485239" cy="18228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68C497-E394-6C8D-C1AC-5FAFBC22B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6798" y="1205929"/>
            <a:ext cx="1526822" cy="2714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5A3689-1014-9E3D-7442-9986742CA709}"/>
              </a:ext>
            </a:extLst>
          </p:cNvPr>
          <p:cNvSpPr txBox="1"/>
          <p:nvPr/>
        </p:nvSpPr>
        <p:spPr>
          <a:xfrm>
            <a:off x="5798939" y="831590"/>
            <a:ext cx="564746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LayoutInflater </a:t>
            </a:r>
            <a:r>
              <a:rPr lang="ko-KR" altLang="en-US" sz="1200" dirty="0"/>
              <a:t>직접 사용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EF832EF-FCA3-4BCD-0BA0-FC207193B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649" y="5099116"/>
            <a:ext cx="2617150" cy="15104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B20673-637B-2FF7-57E1-FC69FB83C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2649" y="3289462"/>
            <a:ext cx="2617150" cy="14947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A8883B-CC2E-4A0E-EBDC-10EE39A421D9}"/>
              </a:ext>
            </a:extLst>
          </p:cNvPr>
          <p:cNvSpPr txBox="1"/>
          <p:nvPr/>
        </p:nvSpPr>
        <p:spPr>
          <a:xfrm>
            <a:off x="7589915" y="3060501"/>
            <a:ext cx="1495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C9AC17-E79E-4AFF-635A-A7460298B3C9}"/>
              </a:ext>
            </a:extLst>
          </p:cNvPr>
          <p:cNvSpPr txBox="1"/>
          <p:nvPr/>
        </p:nvSpPr>
        <p:spPr>
          <a:xfrm>
            <a:off x="7589915" y="4886582"/>
            <a:ext cx="149589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sub.xml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9C5958-4FC5-A2B5-7AE9-305B894C2086}"/>
              </a:ext>
            </a:extLst>
          </p:cNvPr>
          <p:cNvSpPr txBox="1"/>
          <p:nvPr/>
        </p:nvSpPr>
        <p:spPr>
          <a:xfrm>
            <a:off x="5168901" y="3244278"/>
            <a:ext cx="2493748" cy="85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Inflater.inflate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800" b="1" dirty="0" err="1"/>
              <a:t>R.layout.sub</a:t>
            </a:r>
            <a:r>
              <a:rPr lang="en-US" altLang="ko-KR" sz="800" b="1" dirty="0"/>
              <a:t>: </a:t>
            </a:r>
            <a:r>
              <a:rPr lang="ko-KR" altLang="en-US" sz="800" dirty="0"/>
              <a:t>불러올 </a:t>
            </a:r>
            <a:r>
              <a:rPr lang="en-US" altLang="ko-KR" sz="800" dirty="0"/>
              <a:t>layout </a:t>
            </a:r>
            <a:r>
              <a:rPr lang="ko-KR" altLang="en-US" sz="800" dirty="0"/>
              <a:t>파일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Container</a:t>
            </a:r>
            <a:r>
              <a:rPr lang="en-US" altLang="ko-KR" sz="800" dirty="0"/>
              <a:t>: </a:t>
            </a:r>
            <a:r>
              <a:rPr lang="ko-KR" altLang="en-US" sz="800" dirty="0"/>
              <a:t>담을 </a:t>
            </a:r>
            <a:r>
              <a:rPr lang="en-US" altLang="ko-KR" sz="800" dirty="0"/>
              <a:t>layout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 err="1"/>
              <a:t>attachToRoot</a:t>
            </a:r>
            <a:r>
              <a:rPr lang="en-US" altLang="ko-KR" sz="800" b="1" dirty="0"/>
              <a:t>: </a:t>
            </a:r>
            <a:r>
              <a:rPr lang="ko-KR" altLang="en-US" sz="800" dirty="0"/>
              <a:t>담을 </a:t>
            </a:r>
            <a:r>
              <a:rPr lang="en-US" altLang="ko-KR" sz="800" dirty="0"/>
              <a:t>layout</a:t>
            </a:r>
            <a:r>
              <a:rPr lang="ko-KR" altLang="en-US" sz="800" dirty="0"/>
              <a:t>을 자식으로 할지 여부</a:t>
            </a:r>
            <a:endParaRPr lang="en-US" altLang="ko-KR" sz="800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D7545E1-B691-DBE0-77B6-A04F3EE5E3B7}"/>
              </a:ext>
            </a:extLst>
          </p:cNvPr>
          <p:cNvCxnSpPr>
            <a:cxnSpLocks/>
          </p:cNvCxnSpPr>
          <p:nvPr/>
        </p:nvCxnSpPr>
        <p:spPr>
          <a:xfrm>
            <a:off x="6131509" y="2420938"/>
            <a:ext cx="2669591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733E4B7-0EF0-722E-F6B8-FD7427F40A95}"/>
              </a:ext>
            </a:extLst>
          </p:cNvPr>
          <p:cNvCxnSpPr>
            <a:cxnSpLocks/>
          </p:cNvCxnSpPr>
          <p:nvPr/>
        </p:nvCxnSpPr>
        <p:spPr>
          <a:xfrm flipH="1">
            <a:off x="5798939" y="2420938"/>
            <a:ext cx="1541661" cy="868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25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PendingIntent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7670095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Purpose</a:t>
            </a:r>
            <a:r>
              <a:rPr lang="en-US" altLang="ko-KR" sz="1000" dirty="0"/>
              <a:t>: </a:t>
            </a:r>
            <a:r>
              <a:rPr lang="ko-KR" altLang="en-US" sz="1000" dirty="0"/>
              <a:t>바로 실행하지 않고 어느 특정 시점에 실행하는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를 구현하기 위함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    (App</a:t>
            </a:r>
            <a:r>
              <a:rPr lang="ko-KR" altLang="en-US" sz="1000" dirty="0"/>
              <a:t>이 종료된 이후에도 </a:t>
            </a:r>
            <a:r>
              <a:rPr lang="en-US" altLang="ko-KR" sz="1000" dirty="0"/>
              <a:t>Intent</a:t>
            </a:r>
            <a:r>
              <a:rPr lang="ko-KR" altLang="en-US" sz="1000" dirty="0"/>
              <a:t>로 전달된 작업이 수행되어야 한다</a:t>
            </a:r>
            <a:r>
              <a:rPr lang="en-US" altLang="ko-KR" sz="1000" dirty="0"/>
              <a:t>.)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Key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Idea:</a:t>
            </a:r>
            <a:r>
              <a:rPr lang="en-US" altLang="ko-KR" sz="1000" dirty="0"/>
              <a:t> PendingIntent</a:t>
            </a:r>
            <a:r>
              <a:rPr lang="ko-KR" altLang="en-US" sz="1000" dirty="0"/>
              <a:t>에 정의된 </a:t>
            </a:r>
            <a:r>
              <a:rPr lang="en-US" altLang="ko-KR" sz="1000" dirty="0"/>
              <a:t>action</a:t>
            </a:r>
            <a:r>
              <a:rPr lang="ko-KR" altLang="en-US" sz="1000" dirty="0"/>
              <a:t> 은 다른</a:t>
            </a:r>
            <a:r>
              <a:rPr lang="en-US" altLang="ko-KR" sz="1000" dirty="0"/>
              <a:t> application </a:t>
            </a:r>
            <a:r>
              <a:rPr lang="ko-KR" altLang="en-US" sz="1000" dirty="0"/>
              <a:t>에서 수행될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     - </a:t>
            </a:r>
            <a:r>
              <a:rPr lang="ko-KR" altLang="en-US" sz="1000" dirty="0"/>
              <a:t>다른 </a:t>
            </a:r>
            <a:r>
              <a:rPr lang="en-US" altLang="ko-KR" sz="1000" dirty="0"/>
              <a:t>application</a:t>
            </a:r>
            <a:r>
              <a:rPr lang="ko-KR" altLang="en-US" sz="1000" dirty="0"/>
              <a:t>에 </a:t>
            </a:r>
            <a:r>
              <a:rPr lang="en-US" altLang="ko-KR" sz="1000" dirty="0"/>
              <a:t>PendingIntent</a:t>
            </a:r>
            <a:r>
              <a:rPr lang="ko-KR" altLang="en-US" sz="1000" dirty="0"/>
              <a:t>를 전달하면</a:t>
            </a:r>
            <a:r>
              <a:rPr lang="en-US" altLang="ko-KR" sz="1000" dirty="0"/>
              <a:t>, </a:t>
            </a:r>
            <a:r>
              <a:rPr lang="ko-KR" altLang="en-US" sz="1000" dirty="0"/>
              <a:t>마치 자신의 </a:t>
            </a:r>
            <a:r>
              <a:rPr lang="en-US" altLang="ko-KR" sz="1000" dirty="0"/>
              <a:t>Intent</a:t>
            </a:r>
            <a:r>
              <a:rPr lang="ko-KR" altLang="en-US" sz="1000" dirty="0"/>
              <a:t>인 것처럼 작업을 수행할 권한을 얻는다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3412B7-F17C-3E17-BF33-D674D7F36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9" t="11725" r="-243" b="51797"/>
          <a:stretch/>
        </p:blipFill>
        <p:spPr>
          <a:xfrm>
            <a:off x="311149" y="3236498"/>
            <a:ext cx="3693694" cy="130252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A201986-984F-6561-231B-8FE31F8496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12"/>
          <a:stretch/>
        </p:blipFill>
        <p:spPr>
          <a:xfrm>
            <a:off x="4299504" y="3285933"/>
            <a:ext cx="1661507" cy="15267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4148174-0E45-D9B1-F32A-079562F916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170"/>
          <a:stretch/>
        </p:blipFill>
        <p:spPr>
          <a:xfrm>
            <a:off x="4299504" y="4812677"/>
            <a:ext cx="1661508" cy="150140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33B91D-5271-3EFC-3665-5E34FF20FFD4}"/>
              </a:ext>
            </a:extLst>
          </p:cNvPr>
          <p:cNvSpPr/>
          <p:nvPr/>
        </p:nvSpPr>
        <p:spPr>
          <a:xfrm>
            <a:off x="4361976" y="4180170"/>
            <a:ext cx="1536379" cy="58947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27406F1-B141-7966-29A1-45573488B0B2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130165" y="4769643"/>
            <a:ext cx="1" cy="177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4F21263-457B-6CAA-9A14-2D4F8638C399}"/>
              </a:ext>
            </a:extLst>
          </p:cNvPr>
          <p:cNvSpPr txBox="1"/>
          <p:nvPr/>
        </p:nvSpPr>
        <p:spPr>
          <a:xfrm>
            <a:off x="237260" y="4585799"/>
            <a:ext cx="3999588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알람 발생 이후</a:t>
            </a:r>
            <a:r>
              <a:rPr lang="en-US" altLang="ko-KR" sz="800" dirty="0"/>
              <a:t>, app</a:t>
            </a:r>
            <a:r>
              <a:rPr lang="ko-KR" altLang="en-US" sz="800" dirty="0"/>
              <a:t>을 닫고 알람을 터치해도 정상적으로 </a:t>
            </a:r>
            <a:r>
              <a:rPr lang="en-US" altLang="ko-KR" sz="800" dirty="0"/>
              <a:t>action</a:t>
            </a:r>
            <a:r>
              <a:rPr lang="ko-KR" altLang="en-US" sz="800" dirty="0"/>
              <a:t>이 수행됨</a:t>
            </a:r>
            <a:br>
              <a:rPr lang="en-US" altLang="ko-KR" sz="800" dirty="0"/>
            </a:br>
            <a:r>
              <a:rPr lang="en-US" altLang="ko-KR" sz="800" b="1" dirty="0"/>
              <a:t>-&gt; </a:t>
            </a:r>
            <a:r>
              <a:rPr lang="ko-KR" altLang="en-US" sz="800" b="1" dirty="0"/>
              <a:t>해당 </a:t>
            </a:r>
            <a:r>
              <a:rPr lang="en-US" altLang="ko-KR" sz="800" b="1" dirty="0"/>
              <a:t>app</a:t>
            </a:r>
            <a:r>
              <a:rPr lang="ko-KR" altLang="en-US" sz="800" b="1" dirty="0"/>
              <a:t>이 아닌 다른 </a:t>
            </a:r>
            <a:r>
              <a:rPr lang="en-US" altLang="ko-KR" sz="800" b="1" dirty="0"/>
              <a:t>app</a:t>
            </a:r>
            <a:r>
              <a:rPr lang="ko-KR" altLang="en-US" sz="800" b="1" dirty="0"/>
              <a:t>에서 </a:t>
            </a:r>
            <a:r>
              <a:rPr lang="en-US" altLang="ko-KR" sz="800" b="1" dirty="0"/>
              <a:t>Intent</a:t>
            </a:r>
            <a:r>
              <a:rPr lang="ko-KR" altLang="en-US" sz="800" b="1" dirty="0"/>
              <a:t>에 명시된 </a:t>
            </a:r>
            <a:r>
              <a:rPr lang="en-US" altLang="ko-KR" sz="800" b="1" dirty="0"/>
              <a:t>action</a:t>
            </a:r>
            <a:r>
              <a:rPr lang="ko-KR" altLang="en-US" sz="800" b="1" dirty="0"/>
              <a:t>을 수행함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28874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Fragment </a:t>
            </a:r>
            <a:r>
              <a:rPr lang="en-US" altLang="ko-KR" sz="1500" dirty="0" err="1"/>
              <a:t>LifeCycle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Ch8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F5651D-B545-7E25-DDDC-F42273B5A676}"/>
              </a:ext>
            </a:extLst>
          </p:cNvPr>
          <p:cNvGrpSpPr/>
          <p:nvPr/>
        </p:nvGrpSpPr>
        <p:grpSpPr>
          <a:xfrm>
            <a:off x="311150" y="1253878"/>
            <a:ext cx="4856413" cy="2175122"/>
            <a:chOff x="419818" y="1417252"/>
            <a:chExt cx="5766273" cy="258263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0E1CC8-C387-A6AE-81A2-74C5C2DF59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7358"/>
            <a:stretch/>
          </p:blipFill>
          <p:spPr>
            <a:xfrm>
              <a:off x="419818" y="1417252"/>
              <a:ext cx="5766273" cy="1400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E08B1E-50CB-6A12-0EC3-639AA2B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6" b="77080"/>
            <a:stretch/>
          </p:blipFill>
          <p:spPr>
            <a:xfrm>
              <a:off x="419818" y="1554191"/>
              <a:ext cx="5766273" cy="8183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6F15FE-5F95-7AA9-A2C8-AB6BC1AE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891"/>
            <a:stretch/>
          </p:blipFill>
          <p:spPr>
            <a:xfrm>
              <a:off x="419818" y="2509485"/>
              <a:ext cx="5766273" cy="14904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A4FBB0-5635-CD00-DEBA-DDFF1481E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491" b="35867"/>
            <a:stretch/>
          </p:blipFill>
          <p:spPr>
            <a:xfrm>
              <a:off x="419818" y="2372546"/>
              <a:ext cx="5766273" cy="140082"/>
            </a:xfrm>
            <a:prstGeom prst="rect">
              <a:avLst/>
            </a:prstGeom>
          </p:spPr>
        </p:pic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965A5BEF-F36E-A14E-7F46-4C5ABE084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0" y="3718943"/>
            <a:ext cx="4251026" cy="260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6A11B6-2591-AE03-87DE-DA28A7F8011E}"/>
              </a:ext>
            </a:extLst>
          </p:cNvPr>
          <p:cNvGrpSpPr/>
          <p:nvPr/>
        </p:nvGrpSpPr>
        <p:grpSpPr>
          <a:xfrm>
            <a:off x="6313320" y="1253878"/>
            <a:ext cx="4443519" cy="1541587"/>
            <a:chOff x="6331367" y="1274853"/>
            <a:chExt cx="4443519" cy="15415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06FC25-1EAC-EF11-19E9-7C1FA71EC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4854"/>
            <a:stretch/>
          </p:blipFill>
          <p:spPr>
            <a:xfrm>
              <a:off x="6331369" y="1274853"/>
              <a:ext cx="4443517" cy="1914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D4CC4A-205F-47F6-65E6-D5CCA4B27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3165"/>
            <a:stretch/>
          </p:blipFill>
          <p:spPr>
            <a:xfrm>
              <a:off x="6331367" y="2190172"/>
              <a:ext cx="4443517" cy="62626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0EFFE3-BAB0-1320-E33C-F39199200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1514" b="45861"/>
            <a:stretch/>
          </p:blipFill>
          <p:spPr>
            <a:xfrm>
              <a:off x="6331368" y="1466272"/>
              <a:ext cx="4443517" cy="976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D1B8273-80B8-0D41-B363-7DFF2E778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0413" b="22752"/>
            <a:stretch/>
          </p:blipFill>
          <p:spPr>
            <a:xfrm>
              <a:off x="6331368" y="1563904"/>
              <a:ext cx="4443517" cy="626268"/>
            </a:xfrm>
            <a:prstGeom prst="rect">
              <a:avLst/>
            </a:prstGeom>
          </p:spPr>
        </p:pic>
      </p:grpSp>
      <p:pic>
        <p:nvPicPr>
          <p:cNvPr id="5126" name="Picture 6" descr="Pluu Dev - Fragment Lifecycle과 LiveData">
            <a:extLst>
              <a:ext uri="{FF2B5EF4-FFF2-40B4-BE49-F238E27FC236}">
                <a16:creationId xmlns:a16="http://schemas.microsoft.com/office/drawing/2014/main" id="{442A8A96-A2FA-54FB-81B3-925C3968E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55" y="2885776"/>
            <a:ext cx="2756650" cy="397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D4A230-9900-1780-6C1B-36292E88DCDA}"/>
              </a:ext>
            </a:extLst>
          </p:cNvPr>
          <p:cNvSpPr txBox="1"/>
          <p:nvPr/>
        </p:nvSpPr>
        <p:spPr>
          <a:xfrm>
            <a:off x="311150" y="924784"/>
            <a:ext cx="15657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Fragment - Fragment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10B4B-20B5-CF44-62D8-088811858580}"/>
              </a:ext>
            </a:extLst>
          </p:cNvPr>
          <p:cNvSpPr txBox="1"/>
          <p:nvPr/>
        </p:nvSpPr>
        <p:spPr>
          <a:xfrm>
            <a:off x="6313320" y="924784"/>
            <a:ext cx="15657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Activity - Fragment</a:t>
            </a:r>
          </a:p>
        </p:txBody>
      </p:sp>
    </p:spTree>
    <p:extLst>
      <p:ext uri="{BB962C8B-B14F-4D97-AF65-F5344CB8AC3E}">
        <p14:creationId xmlns:p14="http://schemas.microsoft.com/office/powerpoint/2010/main" val="159055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5647467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 Class</a:t>
            </a:r>
            <a:r>
              <a:rPr lang="ko-KR" altLang="en-US" sz="1000" dirty="0"/>
              <a:t>를 확장하여 사용자 정의 레이아웃 및 그래픽을 구현할 수 있는 방법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View</a:t>
            </a:r>
            <a:r>
              <a:rPr lang="ko-KR" altLang="en-US" sz="1000" dirty="0">
                <a:solidFill>
                  <a:srgbClr val="FF0000"/>
                </a:solidFill>
              </a:rPr>
              <a:t>의 동작과 모양을 사용자가 정의</a:t>
            </a:r>
            <a:r>
              <a:rPr lang="ko-KR" altLang="en-US" sz="1000" dirty="0"/>
              <a:t>할 수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34F2-8AB7-318B-AC3E-4CF05891A691}"/>
              </a:ext>
            </a:extLst>
          </p:cNvPr>
          <p:cNvSpPr txBox="1"/>
          <p:nvPr/>
        </p:nvSpPr>
        <p:spPr>
          <a:xfrm>
            <a:off x="413608" y="3776701"/>
            <a:ext cx="5180168" cy="158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Android</a:t>
            </a:r>
            <a:r>
              <a:rPr lang="ko-KR" altLang="en-US" sz="1000" dirty="0"/>
              <a:t>에서의 그림 그리기에 필요한 </a:t>
            </a:r>
            <a:r>
              <a:rPr lang="en-US" altLang="ko-KR" sz="1000" dirty="0"/>
              <a:t>Class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Canvas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도형</a:t>
            </a:r>
            <a:r>
              <a:rPr lang="en-US" altLang="ko-KR" sz="900" dirty="0"/>
              <a:t>, </a:t>
            </a:r>
            <a:r>
              <a:rPr lang="ko-KR" altLang="en-US" sz="900" dirty="0"/>
              <a:t>이미지</a:t>
            </a:r>
            <a:r>
              <a:rPr lang="en-US" altLang="ko-KR" sz="900" dirty="0"/>
              <a:t>, </a:t>
            </a:r>
            <a:r>
              <a:rPr lang="ko-KR" altLang="en-US" sz="900" dirty="0"/>
              <a:t>텍스트 들을 그리는 다양한 </a:t>
            </a:r>
            <a:r>
              <a:rPr lang="en-US" altLang="ko-KR" sz="900" dirty="0"/>
              <a:t>method </a:t>
            </a:r>
            <a:r>
              <a:rPr lang="ko-KR" altLang="en-US" sz="900" dirty="0"/>
              <a:t>들을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무엇을 그릴 것인가를 결정</a:t>
            </a:r>
            <a:endParaRPr lang="en-US" altLang="ko-KR" sz="9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000" dirty="0"/>
              <a:t>Paint Class</a:t>
            </a:r>
            <a:br>
              <a:rPr lang="en-US" altLang="ko-KR" sz="10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색상</a:t>
            </a:r>
            <a:r>
              <a:rPr lang="en-US" altLang="ko-KR" sz="900" dirty="0"/>
              <a:t>, </a:t>
            </a:r>
            <a:r>
              <a:rPr lang="ko-KR" altLang="en-US" sz="900" dirty="0"/>
              <a:t>선의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채우기 스타일</a:t>
            </a:r>
            <a:r>
              <a:rPr lang="en-US" altLang="ko-KR" sz="900" dirty="0"/>
              <a:t>, </a:t>
            </a:r>
            <a:r>
              <a:rPr lang="ko-KR" altLang="en-US" sz="900" dirty="0"/>
              <a:t>폰트</a:t>
            </a:r>
            <a:r>
              <a:rPr lang="en-US" altLang="ko-KR" sz="900" dirty="0"/>
              <a:t>, </a:t>
            </a:r>
            <a:r>
              <a:rPr lang="ko-KR" altLang="en-US" sz="900" dirty="0" err="1"/>
              <a:t>안티엘리어싱</a:t>
            </a:r>
            <a:r>
              <a:rPr lang="ko-KR" altLang="en-US" sz="900" dirty="0"/>
              <a:t> 여부 등과 같은 그리기 속성을 제공</a:t>
            </a:r>
            <a:br>
              <a:rPr lang="en-US" altLang="ko-KR" sz="900" dirty="0"/>
            </a:br>
            <a:r>
              <a:rPr lang="en-US" altLang="ko-KR" sz="900" dirty="0"/>
              <a:t>- </a:t>
            </a:r>
            <a:r>
              <a:rPr lang="ko-KR" altLang="en-US" sz="900" dirty="0"/>
              <a:t>어떻게 그릴 것인가를 결정</a:t>
            </a:r>
            <a:endParaRPr lang="en-US" altLang="ko-KR" sz="9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48B6AD-3E91-C2F3-5467-B6AF0F7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67" y="896701"/>
            <a:ext cx="2601184" cy="28834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4105E5-81CA-50B9-ADEB-876E4DCC5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8391" y="3897543"/>
            <a:ext cx="1620000" cy="28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1A918A-9783-AD3D-ACD1-A81845EAE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77" y="3894094"/>
            <a:ext cx="4449875" cy="2883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303CA6-45FB-E37E-C4AE-3640E19A437A}"/>
              </a:ext>
            </a:extLst>
          </p:cNvPr>
          <p:cNvSpPr txBox="1"/>
          <p:nvPr/>
        </p:nvSpPr>
        <p:spPr>
          <a:xfrm>
            <a:off x="413609" y="1559949"/>
            <a:ext cx="5180168" cy="80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View Class</a:t>
            </a:r>
            <a:r>
              <a:rPr lang="ko-KR" altLang="en-US" sz="1200" dirty="0"/>
              <a:t>의 주요한 </a:t>
            </a:r>
            <a:r>
              <a:rPr lang="en-US" altLang="ko-KR" sz="1200" dirty="0"/>
              <a:t>overriding method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onDraw( ) : </a:t>
            </a:r>
            <a:r>
              <a:rPr lang="ko-KR" altLang="en-US" sz="1000" dirty="0">
                <a:solidFill>
                  <a:srgbClr val="FF0000"/>
                </a:solidFill>
              </a:rPr>
              <a:t>그림을 그리기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onTouchEvent( ) : </a:t>
            </a:r>
            <a:r>
              <a:rPr lang="ko-KR" altLang="en-US" sz="1000" dirty="0">
                <a:solidFill>
                  <a:srgbClr val="FF0000"/>
                </a:solidFill>
              </a:rPr>
              <a:t>터치 이벤트 처리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B93CC43-AD25-217A-123F-CD1248E4A212}"/>
              </a:ext>
            </a:extLst>
          </p:cNvPr>
          <p:cNvCxnSpPr>
            <a:cxnSpLocks/>
          </p:cNvCxnSpPr>
          <p:nvPr/>
        </p:nvCxnSpPr>
        <p:spPr>
          <a:xfrm flipV="1">
            <a:off x="9917906" y="1168407"/>
            <a:ext cx="352425" cy="886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EC71AD-5CDA-FFAD-12E7-18ACBB73D38A}"/>
              </a:ext>
            </a:extLst>
          </p:cNvPr>
          <p:cNvCxnSpPr>
            <a:cxnSpLocks/>
          </p:cNvCxnSpPr>
          <p:nvPr/>
        </p:nvCxnSpPr>
        <p:spPr>
          <a:xfrm flipV="1">
            <a:off x="9848850" y="1978819"/>
            <a:ext cx="457200" cy="223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D0C130-23CE-52C5-FC1E-83D7F1BFAA84}"/>
              </a:ext>
            </a:extLst>
          </p:cNvPr>
          <p:cNvCxnSpPr>
            <a:cxnSpLocks/>
          </p:cNvCxnSpPr>
          <p:nvPr/>
        </p:nvCxnSpPr>
        <p:spPr>
          <a:xfrm>
            <a:off x="9527790" y="2276475"/>
            <a:ext cx="849698" cy="309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2A5A1FD-CA6A-AF2C-5E6B-DFB92414D14D}"/>
              </a:ext>
            </a:extLst>
          </p:cNvPr>
          <p:cNvCxnSpPr>
            <a:cxnSpLocks/>
          </p:cNvCxnSpPr>
          <p:nvPr/>
        </p:nvCxnSpPr>
        <p:spPr>
          <a:xfrm flipV="1">
            <a:off x="9796463" y="2276475"/>
            <a:ext cx="509587" cy="1950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098F3B-CEAD-4FC5-ABAE-0852C6B1AEFD}"/>
              </a:ext>
            </a:extLst>
          </p:cNvPr>
          <p:cNvCxnSpPr/>
          <p:nvPr/>
        </p:nvCxnSpPr>
        <p:spPr>
          <a:xfrm>
            <a:off x="7620000" y="2128838"/>
            <a:ext cx="229790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912E86-5040-5239-ED44-B5B1A9C22FB5}"/>
              </a:ext>
            </a:extLst>
          </p:cNvPr>
          <p:cNvCxnSpPr>
            <a:cxnSpLocks/>
          </p:cNvCxnSpPr>
          <p:nvPr/>
        </p:nvCxnSpPr>
        <p:spPr>
          <a:xfrm>
            <a:off x="7620000" y="2231232"/>
            <a:ext cx="222885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06B6280-E3C8-2E10-ABBF-3FCDA7C5831D}"/>
              </a:ext>
            </a:extLst>
          </p:cNvPr>
          <p:cNvCxnSpPr>
            <a:cxnSpLocks/>
          </p:cNvCxnSpPr>
          <p:nvPr/>
        </p:nvCxnSpPr>
        <p:spPr>
          <a:xfrm>
            <a:off x="7620000" y="2326481"/>
            <a:ext cx="1888331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8E17FB2-A0B6-43E4-94A0-2D46229133D8}"/>
              </a:ext>
            </a:extLst>
          </p:cNvPr>
          <p:cNvCxnSpPr>
            <a:cxnSpLocks/>
          </p:cNvCxnSpPr>
          <p:nvPr/>
        </p:nvCxnSpPr>
        <p:spPr>
          <a:xfrm>
            <a:off x="7620000" y="2514600"/>
            <a:ext cx="2176463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76E86D-CF57-B436-A3BD-10B2443D9E79}"/>
              </a:ext>
            </a:extLst>
          </p:cNvPr>
          <p:cNvSpPr/>
          <p:nvPr/>
        </p:nvSpPr>
        <p:spPr>
          <a:xfrm>
            <a:off x="7609250" y="3382406"/>
            <a:ext cx="1426798" cy="1783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13441F1-22CD-EEB8-25C6-8BE55A3E27C6}"/>
              </a:ext>
            </a:extLst>
          </p:cNvPr>
          <p:cNvCxnSpPr>
            <a:cxnSpLocks/>
          </p:cNvCxnSpPr>
          <p:nvPr/>
        </p:nvCxnSpPr>
        <p:spPr>
          <a:xfrm flipV="1">
            <a:off x="9136856" y="4476986"/>
            <a:ext cx="1083469" cy="52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62AB8B3-6B88-EB87-929E-4E098C613AF3}"/>
              </a:ext>
            </a:extLst>
          </p:cNvPr>
          <p:cNvCxnSpPr>
            <a:cxnSpLocks/>
          </p:cNvCxnSpPr>
          <p:nvPr/>
        </p:nvCxnSpPr>
        <p:spPr>
          <a:xfrm>
            <a:off x="5861050" y="5048861"/>
            <a:ext cx="327580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55A8DFC-1E5D-0977-0A48-6C799E898642}"/>
              </a:ext>
            </a:extLst>
          </p:cNvPr>
          <p:cNvCxnSpPr>
            <a:cxnSpLocks/>
          </p:cNvCxnSpPr>
          <p:nvPr/>
        </p:nvCxnSpPr>
        <p:spPr>
          <a:xfrm flipV="1">
            <a:off x="8494313" y="4762924"/>
            <a:ext cx="2474078" cy="350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D64DD9B-2993-FBCA-65CB-4B46DAA542EA}"/>
              </a:ext>
            </a:extLst>
          </p:cNvPr>
          <p:cNvCxnSpPr>
            <a:cxnSpLocks/>
          </p:cNvCxnSpPr>
          <p:nvPr/>
        </p:nvCxnSpPr>
        <p:spPr>
          <a:xfrm>
            <a:off x="5861050" y="5153249"/>
            <a:ext cx="260985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27E2E2-8E57-05CD-E18E-4E9439983117}"/>
              </a:ext>
            </a:extLst>
          </p:cNvPr>
          <p:cNvCxnSpPr>
            <a:cxnSpLocks/>
          </p:cNvCxnSpPr>
          <p:nvPr/>
        </p:nvCxnSpPr>
        <p:spPr>
          <a:xfrm flipV="1">
            <a:off x="5861050" y="5338994"/>
            <a:ext cx="4182602" cy="223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6FDAB80-1BC6-EA2B-444D-0158323EDD21}"/>
              </a:ext>
            </a:extLst>
          </p:cNvPr>
          <p:cNvCxnSpPr>
            <a:cxnSpLocks/>
          </p:cNvCxnSpPr>
          <p:nvPr/>
        </p:nvCxnSpPr>
        <p:spPr>
          <a:xfrm>
            <a:off x="5861050" y="5722140"/>
            <a:ext cx="1041400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F03BE6-3E6F-EC9F-4CE8-29E241935749}"/>
              </a:ext>
            </a:extLst>
          </p:cNvPr>
          <p:cNvCxnSpPr>
            <a:cxnSpLocks/>
          </p:cNvCxnSpPr>
          <p:nvPr/>
        </p:nvCxnSpPr>
        <p:spPr>
          <a:xfrm>
            <a:off x="6902450" y="5689593"/>
            <a:ext cx="3317875" cy="356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D773A55-4E4E-C331-5182-C171CE7EEA84}"/>
              </a:ext>
            </a:extLst>
          </p:cNvPr>
          <p:cNvCxnSpPr>
            <a:cxnSpLocks/>
          </p:cNvCxnSpPr>
          <p:nvPr/>
        </p:nvCxnSpPr>
        <p:spPr>
          <a:xfrm flipV="1">
            <a:off x="10043652" y="5185435"/>
            <a:ext cx="143336" cy="113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319E0E0-1190-3865-B423-73C8C2261566}"/>
              </a:ext>
            </a:extLst>
          </p:cNvPr>
          <p:cNvCxnSpPr>
            <a:cxnSpLocks/>
          </p:cNvCxnSpPr>
          <p:nvPr/>
        </p:nvCxnSpPr>
        <p:spPr>
          <a:xfrm flipV="1">
            <a:off x="9289256" y="4629386"/>
            <a:ext cx="1083469" cy="52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커스텀 뷰</a:t>
            </a:r>
            <a:r>
              <a:rPr lang="en-US" altLang="ko-KR" sz="1500" dirty="0"/>
              <a:t>(CustomView)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50" y="962318"/>
            <a:ext cx="4438651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CustomView</a:t>
            </a:r>
            <a:r>
              <a:rPr lang="ko-KR" altLang="en-US" sz="1200" dirty="0"/>
              <a:t>를 </a:t>
            </a:r>
            <a:r>
              <a:rPr lang="en-US" altLang="ko-KR" sz="1200" dirty="0"/>
              <a:t>XML </a:t>
            </a:r>
            <a:r>
              <a:rPr lang="ko-KR" altLang="en-US" sz="1200" dirty="0"/>
              <a:t>파일에서 참조하는 방법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>
                <a:solidFill>
                  <a:srgbClr val="FF0000"/>
                </a:solidFill>
              </a:rPr>
              <a:t>CustomView</a:t>
            </a:r>
            <a:r>
              <a:rPr lang="en-US" altLang="ko-KR" sz="1000" dirty="0">
                <a:solidFill>
                  <a:srgbClr val="FF0000"/>
                </a:solidFill>
              </a:rPr>
              <a:t>(Context </a:t>
            </a:r>
            <a:r>
              <a:rPr lang="en-US" altLang="ko-KR" sz="1000" dirty="0" err="1">
                <a:solidFill>
                  <a:srgbClr val="FF0000"/>
                </a:solidFill>
              </a:rPr>
              <a:t>context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en-US" altLang="ko-KR" sz="1000" dirty="0" err="1">
                <a:solidFill>
                  <a:srgbClr val="FF0000"/>
                </a:solidFill>
              </a:rPr>
              <a:t>AttributeSet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</a:rPr>
              <a:t>attrs</a:t>
            </a:r>
            <a:r>
              <a:rPr lang="en-US" altLang="ko-KR" sz="1000" dirty="0">
                <a:solidFill>
                  <a:srgbClr val="FF0000"/>
                </a:solidFill>
              </a:rPr>
              <a:t>) method </a:t>
            </a:r>
            <a:r>
              <a:rPr lang="ko-KR" altLang="en-US" sz="1000" dirty="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를 상속받은 </a:t>
            </a:r>
            <a:r>
              <a:rPr lang="en-US" altLang="ko-KR" sz="1000" dirty="0" err="1"/>
              <a:t>CustomView</a:t>
            </a:r>
            <a:r>
              <a:rPr lang="en-US" altLang="ko-KR" sz="1000" dirty="0"/>
              <a:t> class</a:t>
            </a:r>
            <a:r>
              <a:rPr lang="ko-KR" altLang="en-US" sz="1000" dirty="0"/>
              <a:t>를 만들어 </a:t>
            </a:r>
            <a:r>
              <a:rPr lang="en-US" altLang="ko-KR" sz="1000" dirty="0"/>
              <a:t>XML</a:t>
            </a:r>
            <a:r>
              <a:rPr lang="ko-KR" altLang="en-US" sz="1000" dirty="0"/>
              <a:t>에서 정의</a:t>
            </a:r>
            <a:r>
              <a:rPr lang="en-US" altLang="ko-KR" sz="1000" dirty="0"/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Ch9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4BFE4D-EB8E-DC0B-BC2B-E8B42A4E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8391" y="896701"/>
            <a:ext cx="1620000" cy="288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F09E38-DC04-394E-59E0-2364BB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07" y="4136822"/>
            <a:ext cx="5144541" cy="19303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CC6C7E-CD6F-34D5-8877-E1F83A9E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07" y="896701"/>
            <a:ext cx="5144541" cy="27364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FB360F-A14D-F015-CC2F-82C7F5E143DC}"/>
              </a:ext>
            </a:extLst>
          </p:cNvPr>
          <p:cNvSpPr/>
          <p:nvPr/>
        </p:nvSpPr>
        <p:spPr>
          <a:xfrm>
            <a:off x="4980350" y="2247544"/>
            <a:ext cx="2366600" cy="46390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3C11E-3306-BEB5-2F2B-3B2548AFEE9B}"/>
              </a:ext>
            </a:extLst>
          </p:cNvPr>
          <p:cNvSpPr/>
          <p:nvPr/>
        </p:nvSpPr>
        <p:spPr>
          <a:xfrm>
            <a:off x="5107350" y="5089276"/>
            <a:ext cx="3020650" cy="5812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BEEBE-AB53-E983-479C-4BC6145EBFF7}"/>
              </a:ext>
            </a:extLst>
          </p:cNvPr>
          <p:cNvSpPr txBox="1"/>
          <p:nvPr/>
        </p:nvSpPr>
        <p:spPr>
          <a:xfrm>
            <a:off x="7346950" y="2118223"/>
            <a:ext cx="5640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</a:rPr>
              <a:t>필수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6AEF4-BB08-6CE3-2386-15D5576B9137}"/>
              </a:ext>
            </a:extLst>
          </p:cNvPr>
          <p:cNvSpPr/>
          <p:nvPr/>
        </p:nvSpPr>
        <p:spPr>
          <a:xfrm>
            <a:off x="4804707" y="1450519"/>
            <a:ext cx="5144540" cy="20546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A5188A-FFFB-786D-0626-E7B5A0F1E1A6}"/>
              </a:ext>
            </a:extLst>
          </p:cNvPr>
          <p:cNvCxnSpPr>
            <a:cxnSpLocks/>
          </p:cNvCxnSpPr>
          <p:nvPr/>
        </p:nvCxnSpPr>
        <p:spPr>
          <a:xfrm flipV="1">
            <a:off x="7823200" y="3505199"/>
            <a:ext cx="546100" cy="1584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693D8A-6150-B6E0-13AF-294417A80B66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9949247" y="2336701"/>
            <a:ext cx="209144" cy="141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7400</TotalTime>
  <Words>2258</Words>
  <Application>Microsoft Office PowerPoint</Application>
  <PresentationFormat>와이드스크린</PresentationFormat>
  <Paragraphs>387</Paragraphs>
  <Slides>27</Slides>
  <Notes>26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185</cp:revision>
  <dcterms:created xsi:type="dcterms:W3CDTF">2024-04-09T08:20:40Z</dcterms:created>
  <dcterms:modified xsi:type="dcterms:W3CDTF">2024-05-21T16:04:26Z</dcterms:modified>
</cp:coreProperties>
</file>